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6" r:id="rId5"/>
    <p:sldId id="260" r:id="rId6"/>
    <p:sldId id="283" r:id="rId7"/>
    <p:sldId id="297" r:id="rId8"/>
    <p:sldId id="257" r:id="rId9"/>
    <p:sldId id="258" r:id="rId10"/>
    <p:sldId id="259" r:id="rId11"/>
    <p:sldId id="298" r:id="rId12"/>
    <p:sldId id="261" r:id="rId13"/>
    <p:sldId id="299" r:id="rId14"/>
    <p:sldId id="263" r:id="rId15"/>
    <p:sldId id="264" r:id="rId16"/>
    <p:sldId id="265" r:id="rId17"/>
    <p:sldId id="266" r:id="rId18"/>
    <p:sldId id="267" r:id="rId19"/>
    <p:sldId id="268" r:id="rId20"/>
    <p:sldId id="300" r:id="rId21"/>
    <p:sldId id="270" r:id="rId22"/>
    <p:sldId id="274" r:id="rId23"/>
    <p:sldId id="301" r:id="rId24"/>
    <p:sldId id="307" r:id="rId25"/>
    <p:sldId id="272" r:id="rId26"/>
    <p:sldId id="304" r:id="rId27"/>
    <p:sldId id="275" r:id="rId28"/>
    <p:sldId id="303" r:id="rId29"/>
    <p:sldId id="306" r:id="rId30"/>
    <p:sldId id="290" r:id="rId31"/>
    <p:sldId id="294" r:id="rId32"/>
    <p:sldId id="296" r:id="rId33"/>
    <p:sldId id="271" r:id="rId34"/>
    <p:sldId id="305" r:id="rId35"/>
    <p:sldId id="295" r:id="rId36"/>
    <p:sldId id="289" r:id="rId37"/>
    <p:sldId id="269" r:id="rId38"/>
    <p:sldId id="288" r:id="rId39"/>
    <p:sldId id="291" r:id="rId40"/>
    <p:sldId id="273" r:id="rId41"/>
    <p:sldId id="282" r:id="rId42"/>
    <p:sldId id="276" r:id="rId43"/>
    <p:sldId id="28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ine Visotzky-Charlebois" initials="MVC" lastIdx="9" clrIdx="0">
    <p:extLst>
      <p:ext uri="{19B8F6BF-5375-455C-9EA6-DF929625EA0E}">
        <p15:presenceInfo xmlns:p15="http://schemas.microsoft.com/office/powerpoint/2012/main" userId="9b3a57f570d95a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6926E-CD08-4F61-A5B1-D8DB8CF93269}" v="434" dt="2021-09-21T16:20:33.012"/>
    <p1510:client id="{60AE26DB-C199-4BD0-B314-4C063C48E18F}" v="37" dt="2021-09-16T20:46:26.50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99" autoAdjust="0"/>
    <p:restoredTop sz="67080"/>
  </p:normalViewPr>
  <p:slideViewPr>
    <p:cSldViewPr snapToGrid="0">
      <p:cViewPr varScale="1">
        <p:scale>
          <a:sx n="46" d="100"/>
          <a:sy n="46" d="100"/>
        </p:scale>
        <p:origin x="900" y="36"/>
      </p:cViewPr>
      <p:guideLst/>
    </p:cSldViewPr>
  </p:slideViewPr>
  <p:notesTextViewPr>
    <p:cViewPr>
      <p:scale>
        <a:sx n="95" d="100"/>
        <a:sy n="95" d="100"/>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B8F96-D31F-4CCA-8ECC-571108FBF6B6}" type="datetimeFigureOut">
              <a:rPr lang="fr-CA" smtClean="0"/>
              <a:t>2021-10-21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08CC-5A03-4BEC-BD19-029D918CC76A}" type="slidenum">
              <a:rPr lang="fr-CA" smtClean="0"/>
              <a:t>‹N°›</a:t>
            </a:fld>
            <a:endParaRPr lang="fr-CA"/>
          </a:p>
        </p:txBody>
      </p:sp>
    </p:spTree>
    <p:extLst>
      <p:ext uri="{BB962C8B-B14F-4D97-AF65-F5344CB8AC3E}">
        <p14:creationId xmlns:p14="http://schemas.microsoft.com/office/powerpoint/2010/main" val="416178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a:t>
            </a:fld>
            <a:endParaRPr lang="fr-CA"/>
          </a:p>
        </p:txBody>
      </p:sp>
    </p:spTree>
    <p:extLst>
      <p:ext uri="{BB962C8B-B14F-4D97-AF65-F5344CB8AC3E}">
        <p14:creationId xmlns:p14="http://schemas.microsoft.com/office/powerpoint/2010/main" val="152360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10</a:t>
            </a:fld>
            <a:endParaRPr lang="fr-CA"/>
          </a:p>
        </p:txBody>
      </p:sp>
    </p:spTree>
    <p:extLst>
      <p:ext uri="{BB962C8B-B14F-4D97-AF65-F5344CB8AC3E}">
        <p14:creationId xmlns:p14="http://schemas.microsoft.com/office/powerpoint/2010/main" val="152446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11</a:t>
            </a:fld>
            <a:endParaRPr lang="fr-CA"/>
          </a:p>
        </p:txBody>
      </p:sp>
    </p:spTree>
    <p:extLst>
      <p:ext uri="{BB962C8B-B14F-4D97-AF65-F5344CB8AC3E}">
        <p14:creationId xmlns:p14="http://schemas.microsoft.com/office/powerpoint/2010/main" val="151092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12</a:t>
            </a:fld>
            <a:endParaRPr lang="fr-CA"/>
          </a:p>
        </p:txBody>
      </p:sp>
    </p:spTree>
    <p:extLst>
      <p:ext uri="{BB962C8B-B14F-4D97-AF65-F5344CB8AC3E}">
        <p14:creationId xmlns:p14="http://schemas.microsoft.com/office/powerpoint/2010/main" val="182426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13</a:t>
            </a:fld>
            <a:endParaRPr lang="fr-CA"/>
          </a:p>
        </p:txBody>
      </p:sp>
    </p:spTree>
    <p:extLst>
      <p:ext uri="{BB962C8B-B14F-4D97-AF65-F5344CB8AC3E}">
        <p14:creationId xmlns:p14="http://schemas.microsoft.com/office/powerpoint/2010/main" val="110148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14</a:t>
            </a:fld>
            <a:endParaRPr lang="fr-CA"/>
          </a:p>
        </p:txBody>
      </p:sp>
    </p:spTree>
    <p:extLst>
      <p:ext uri="{BB962C8B-B14F-4D97-AF65-F5344CB8AC3E}">
        <p14:creationId xmlns:p14="http://schemas.microsoft.com/office/powerpoint/2010/main" val="178460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15</a:t>
            </a:fld>
            <a:endParaRPr lang="fr-CA"/>
          </a:p>
        </p:txBody>
      </p:sp>
    </p:spTree>
    <p:extLst>
      <p:ext uri="{BB962C8B-B14F-4D97-AF65-F5344CB8AC3E}">
        <p14:creationId xmlns:p14="http://schemas.microsoft.com/office/powerpoint/2010/main" val="280237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16</a:t>
            </a:fld>
            <a:endParaRPr lang="fr-CA"/>
          </a:p>
        </p:txBody>
      </p:sp>
    </p:spTree>
    <p:extLst>
      <p:ext uri="{BB962C8B-B14F-4D97-AF65-F5344CB8AC3E}">
        <p14:creationId xmlns:p14="http://schemas.microsoft.com/office/powerpoint/2010/main" val="2879879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17</a:t>
            </a:fld>
            <a:endParaRPr lang="fr-CA"/>
          </a:p>
        </p:txBody>
      </p:sp>
    </p:spTree>
    <p:extLst>
      <p:ext uri="{BB962C8B-B14F-4D97-AF65-F5344CB8AC3E}">
        <p14:creationId xmlns:p14="http://schemas.microsoft.com/office/powerpoint/2010/main" val="2466571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18</a:t>
            </a:fld>
            <a:endParaRPr lang="fr-CA"/>
          </a:p>
        </p:txBody>
      </p:sp>
    </p:spTree>
    <p:extLst>
      <p:ext uri="{BB962C8B-B14F-4D97-AF65-F5344CB8AC3E}">
        <p14:creationId xmlns:p14="http://schemas.microsoft.com/office/powerpoint/2010/main" val="1771690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19</a:t>
            </a:fld>
            <a:endParaRPr lang="fr-CA"/>
          </a:p>
        </p:txBody>
      </p:sp>
    </p:spTree>
    <p:extLst>
      <p:ext uri="{BB962C8B-B14F-4D97-AF65-F5344CB8AC3E}">
        <p14:creationId xmlns:p14="http://schemas.microsoft.com/office/powerpoint/2010/main" val="324532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a:t>
            </a:fld>
            <a:endParaRPr lang="fr-CA"/>
          </a:p>
        </p:txBody>
      </p:sp>
    </p:spTree>
    <p:extLst>
      <p:ext uri="{BB962C8B-B14F-4D97-AF65-F5344CB8AC3E}">
        <p14:creationId xmlns:p14="http://schemas.microsoft.com/office/powerpoint/2010/main" val="3806437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20</a:t>
            </a:fld>
            <a:endParaRPr lang="fr-CA"/>
          </a:p>
        </p:txBody>
      </p:sp>
    </p:spTree>
    <p:extLst>
      <p:ext uri="{BB962C8B-B14F-4D97-AF65-F5344CB8AC3E}">
        <p14:creationId xmlns:p14="http://schemas.microsoft.com/office/powerpoint/2010/main" val="423918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22</a:t>
            </a:fld>
            <a:endParaRPr lang="fr-CA"/>
          </a:p>
        </p:txBody>
      </p:sp>
    </p:spTree>
    <p:extLst>
      <p:ext uri="{BB962C8B-B14F-4D97-AF65-F5344CB8AC3E}">
        <p14:creationId xmlns:p14="http://schemas.microsoft.com/office/powerpoint/2010/main" val="349101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23</a:t>
            </a:fld>
            <a:endParaRPr lang="fr-CA"/>
          </a:p>
        </p:txBody>
      </p:sp>
    </p:spTree>
    <p:extLst>
      <p:ext uri="{BB962C8B-B14F-4D97-AF65-F5344CB8AC3E}">
        <p14:creationId xmlns:p14="http://schemas.microsoft.com/office/powerpoint/2010/main" val="37769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24</a:t>
            </a:fld>
            <a:endParaRPr lang="fr-CA"/>
          </a:p>
        </p:txBody>
      </p:sp>
    </p:spTree>
    <p:extLst>
      <p:ext uri="{BB962C8B-B14F-4D97-AF65-F5344CB8AC3E}">
        <p14:creationId xmlns:p14="http://schemas.microsoft.com/office/powerpoint/2010/main" val="3493912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25</a:t>
            </a:fld>
            <a:endParaRPr lang="fr-CA"/>
          </a:p>
        </p:txBody>
      </p:sp>
    </p:spTree>
    <p:extLst>
      <p:ext uri="{BB962C8B-B14F-4D97-AF65-F5344CB8AC3E}">
        <p14:creationId xmlns:p14="http://schemas.microsoft.com/office/powerpoint/2010/main" val="1301885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26</a:t>
            </a:fld>
            <a:endParaRPr lang="fr-CA"/>
          </a:p>
        </p:txBody>
      </p:sp>
    </p:spTree>
    <p:extLst>
      <p:ext uri="{BB962C8B-B14F-4D97-AF65-F5344CB8AC3E}">
        <p14:creationId xmlns:p14="http://schemas.microsoft.com/office/powerpoint/2010/main" val="2787083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arenR"/>
            </a:pPr>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27</a:t>
            </a:fld>
            <a:endParaRPr lang="fr-CA"/>
          </a:p>
        </p:txBody>
      </p:sp>
    </p:spTree>
    <p:extLst>
      <p:ext uri="{BB962C8B-B14F-4D97-AF65-F5344CB8AC3E}">
        <p14:creationId xmlns:p14="http://schemas.microsoft.com/office/powerpoint/2010/main" val="3991443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28</a:t>
            </a:fld>
            <a:endParaRPr lang="fr-CA"/>
          </a:p>
        </p:txBody>
      </p:sp>
    </p:spTree>
    <p:extLst>
      <p:ext uri="{BB962C8B-B14F-4D97-AF65-F5344CB8AC3E}">
        <p14:creationId xmlns:p14="http://schemas.microsoft.com/office/powerpoint/2010/main" val="67468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29</a:t>
            </a:fld>
            <a:endParaRPr lang="fr-CA"/>
          </a:p>
        </p:txBody>
      </p:sp>
    </p:spTree>
    <p:extLst>
      <p:ext uri="{BB962C8B-B14F-4D97-AF65-F5344CB8AC3E}">
        <p14:creationId xmlns:p14="http://schemas.microsoft.com/office/powerpoint/2010/main" val="324950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30</a:t>
            </a:fld>
            <a:endParaRPr lang="fr-CA"/>
          </a:p>
        </p:txBody>
      </p:sp>
    </p:spTree>
    <p:extLst>
      <p:ext uri="{BB962C8B-B14F-4D97-AF65-F5344CB8AC3E}">
        <p14:creationId xmlns:p14="http://schemas.microsoft.com/office/powerpoint/2010/main" val="207528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a:t>
            </a:fld>
            <a:endParaRPr lang="fr-CA"/>
          </a:p>
        </p:txBody>
      </p:sp>
    </p:spTree>
    <p:extLst>
      <p:ext uri="{BB962C8B-B14F-4D97-AF65-F5344CB8AC3E}">
        <p14:creationId xmlns:p14="http://schemas.microsoft.com/office/powerpoint/2010/main" val="3242067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31</a:t>
            </a:fld>
            <a:endParaRPr lang="fr-CA"/>
          </a:p>
        </p:txBody>
      </p:sp>
    </p:spTree>
    <p:extLst>
      <p:ext uri="{BB962C8B-B14F-4D97-AF65-F5344CB8AC3E}">
        <p14:creationId xmlns:p14="http://schemas.microsoft.com/office/powerpoint/2010/main" val="1980713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32</a:t>
            </a:fld>
            <a:endParaRPr lang="fr-CA"/>
          </a:p>
        </p:txBody>
      </p:sp>
    </p:spTree>
    <p:extLst>
      <p:ext uri="{BB962C8B-B14F-4D97-AF65-F5344CB8AC3E}">
        <p14:creationId xmlns:p14="http://schemas.microsoft.com/office/powerpoint/2010/main" val="4111578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33</a:t>
            </a:fld>
            <a:endParaRPr lang="fr-CA"/>
          </a:p>
        </p:txBody>
      </p:sp>
    </p:spTree>
    <p:extLst>
      <p:ext uri="{BB962C8B-B14F-4D97-AF65-F5344CB8AC3E}">
        <p14:creationId xmlns:p14="http://schemas.microsoft.com/office/powerpoint/2010/main" val="2579399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34</a:t>
            </a:fld>
            <a:endParaRPr lang="fr-CA"/>
          </a:p>
        </p:txBody>
      </p:sp>
    </p:spTree>
    <p:extLst>
      <p:ext uri="{BB962C8B-B14F-4D97-AF65-F5344CB8AC3E}">
        <p14:creationId xmlns:p14="http://schemas.microsoft.com/office/powerpoint/2010/main" val="4146218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35</a:t>
            </a:fld>
            <a:endParaRPr lang="fr-CA"/>
          </a:p>
        </p:txBody>
      </p:sp>
    </p:spTree>
    <p:extLst>
      <p:ext uri="{BB962C8B-B14F-4D97-AF65-F5344CB8AC3E}">
        <p14:creationId xmlns:p14="http://schemas.microsoft.com/office/powerpoint/2010/main" val="1400668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36</a:t>
            </a:fld>
            <a:endParaRPr lang="fr-CA"/>
          </a:p>
        </p:txBody>
      </p:sp>
    </p:spTree>
    <p:extLst>
      <p:ext uri="{BB962C8B-B14F-4D97-AF65-F5344CB8AC3E}">
        <p14:creationId xmlns:p14="http://schemas.microsoft.com/office/powerpoint/2010/main" val="2398207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37</a:t>
            </a:fld>
            <a:endParaRPr lang="fr-CA"/>
          </a:p>
        </p:txBody>
      </p:sp>
    </p:spTree>
    <p:extLst>
      <p:ext uri="{BB962C8B-B14F-4D97-AF65-F5344CB8AC3E}">
        <p14:creationId xmlns:p14="http://schemas.microsoft.com/office/powerpoint/2010/main" val="4212497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Compliquer les choses, DRA/TAT: art 359 prévoit maintenant un délai de 60 jours (!), mais para ajouté à l’article qui prévoit que: « </a:t>
            </a:r>
            <a:r>
              <a:rPr lang="fr-CA" sz="1200" b="1" kern="1200" dirty="0">
                <a:solidFill>
                  <a:schemeClr val="tx1"/>
                </a:solidFill>
                <a:effectLst/>
                <a:latin typeface="+mn-lt"/>
                <a:ea typeface="+mn-ea"/>
                <a:cs typeface="+mn-cs"/>
              </a:rPr>
              <a:t>En outre, une personne peut contester devant le Tribunal la décision dont elle a demandé la révision si la Commission n’a pas disposé de la demande dans les 90 jours suivant sa réception. Lorsque la personne qui a demandé la révision a requis un délai pour présenter ses observations ou produire des documents, le délai de 90 jours court à partir de cette présentation ou de cette production ». Et ensuite, « </a:t>
            </a:r>
            <a:r>
              <a:rPr lang="fr-CA" sz="1200" kern="1200" dirty="0">
                <a:solidFill>
                  <a:schemeClr val="tx1"/>
                </a:solidFill>
                <a:effectLst/>
                <a:latin typeface="+mn-lt"/>
                <a:ea typeface="+mn-ea"/>
                <a:cs typeface="+mn-cs"/>
              </a:rPr>
              <a:t>Lorsqu’une décision qui fait l’objet d’une demande de révision est également contestée devant le Tribunal, ce dernier défère l’affaire à la Commission pour qu’elle en dispose en révision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Grands </a:t>
            </a:r>
            <a:r>
              <a:rPr lang="fr-CA" sz="1200" kern="1200" dirty="0" err="1">
                <a:solidFill>
                  <a:schemeClr val="tx1"/>
                </a:solidFill>
                <a:effectLst/>
                <a:latin typeface="+mn-lt"/>
                <a:ea typeface="+mn-ea"/>
                <a:cs typeface="+mn-cs"/>
              </a:rPr>
              <a:t>yeurs</a:t>
            </a:r>
            <a:r>
              <a:rPr lang="fr-CA" sz="1200" kern="1200" dirty="0">
                <a:solidFill>
                  <a:schemeClr val="tx1"/>
                </a:solidFill>
                <a:effectLst/>
                <a:latin typeface="+mn-lt"/>
                <a:ea typeface="+mn-ea"/>
                <a:cs typeface="+mn-cs"/>
              </a:rPr>
              <a:t> contestent et petits </a:t>
            </a:r>
            <a:r>
              <a:rPr lang="fr-CA" sz="1200" kern="1200" dirty="0" err="1">
                <a:solidFill>
                  <a:schemeClr val="tx1"/>
                </a:solidFill>
                <a:effectLst/>
                <a:latin typeface="+mn-lt"/>
                <a:ea typeface="+mn-ea"/>
                <a:cs typeface="+mn-cs"/>
              </a:rPr>
              <a:t>yeurs</a:t>
            </a:r>
            <a:r>
              <a:rPr lang="fr-CA" sz="1200" kern="1200" dirty="0">
                <a:solidFill>
                  <a:schemeClr val="tx1"/>
                </a:solidFill>
                <a:effectLst/>
                <a:latin typeface="+mn-lt"/>
                <a:ea typeface="+mn-ea"/>
                <a:cs typeface="+mn-cs"/>
              </a:rPr>
              <a:t> se voient pelleter les coûts dans </a:t>
            </a:r>
            <a:r>
              <a:rPr lang="fr-CA" sz="1200" kern="1200" dirty="0" err="1">
                <a:solidFill>
                  <a:schemeClr val="tx1"/>
                </a:solidFill>
                <a:effectLst/>
                <a:latin typeface="+mn-lt"/>
                <a:ea typeface="+mn-ea"/>
                <a:cs typeface="+mn-cs"/>
              </a:rPr>
              <a:t>lefonds</a:t>
            </a:r>
            <a:r>
              <a:rPr lang="fr-CA" sz="1200" kern="1200" dirty="0">
                <a:solidFill>
                  <a:schemeClr val="tx1"/>
                </a:solidFill>
                <a:effectLst/>
                <a:latin typeface="+mn-lt"/>
                <a:ea typeface="+mn-ea"/>
                <a:cs typeface="+mn-cs"/>
              </a:rPr>
              <a:t> général. Et ceux qui payent à l’unité payent plus cher.</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Appels par les grands employeurs: risque d’entrainer la chronicisation des lésions</a:t>
            </a:r>
          </a:p>
          <a:p>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Jud</a:t>
            </a:r>
            <a:r>
              <a:rPr lang="fr-CA" sz="1200" kern="1200" dirty="0">
                <a:solidFill>
                  <a:schemeClr val="tx1"/>
                </a:solidFill>
                <a:effectLst/>
                <a:latin typeface="+mn-lt"/>
                <a:ea typeface="+mn-ea"/>
                <a:cs typeface="+mn-cs"/>
              </a:rPr>
              <a:t> par les </a:t>
            </a:r>
            <a:r>
              <a:rPr lang="fr-CA" sz="1200" kern="1200" dirty="0" err="1">
                <a:solidFill>
                  <a:schemeClr val="tx1"/>
                </a:solidFill>
                <a:effectLst/>
                <a:latin typeface="+mn-lt"/>
                <a:ea typeface="+mn-ea"/>
                <a:cs typeface="+mn-cs"/>
              </a:rPr>
              <a:t>yeurs</a:t>
            </a:r>
            <a:r>
              <a:rPr lang="fr-CA" sz="1200" kern="1200" dirty="0">
                <a:solidFill>
                  <a:schemeClr val="tx1"/>
                </a:solidFill>
                <a:effectLst/>
                <a:latin typeface="+mn-lt"/>
                <a:ea typeface="+mn-ea"/>
                <a:cs typeface="+mn-cs"/>
              </a:rPr>
              <a:t>: limite portée de l’art 326 (obéré injustement pour </a:t>
            </a:r>
            <a:r>
              <a:rPr lang="fr-CA" sz="1200" kern="1200" dirty="0" err="1">
                <a:solidFill>
                  <a:schemeClr val="tx1"/>
                </a:solidFill>
                <a:effectLst/>
                <a:latin typeface="+mn-lt"/>
                <a:ea typeface="+mn-ea"/>
                <a:cs typeface="+mn-cs"/>
              </a:rPr>
              <a:t>externa</a:t>
            </a:r>
            <a:r>
              <a:rPr lang="fr-CA" sz="1200" kern="1200" dirty="0">
                <a:solidFill>
                  <a:schemeClr val="tx1"/>
                </a:solidFill>
                <a:effectLst/>
                <a:latin typeface="+mn-lt"/>
                <a:ea typeface="+mn-ea"/>
                <a:cs typeface="+mn-cs"/>
              </a:rPr>
              <a:t> des coûts, expression remplacée par des situations précises prévues dans le projet de loi) on avait initialement balisé 329 sur une demande d’</a:t>
            </a:r>
            <a:r>
              <a:rPr lang="fr-CA" sz="1200" kern="1200" dirty="0" err="1">
                <a:solidFill>
                  <a:schemeClr val="tx1"/>
                </a:solidFill>
                <a:effectLst/>
                <a:latin typeface="+mn-lt"/>
                <a:ea typeface="+mn-ea"/>
                <a:cs typeface="+mn-cs"/>
              </a:rPr>
              <a:t>Exterminatliation</a:t>
            </a:r>
            <a:r>
              <a:rPr lang="fr-CA" sz="1200" kern="1200" dirty="0">
                <a:solidFill>
                  <a:schemeClr val="tx1"/>
                </a:solidFill>
                <a:effectLst/>
                <a:latin typeface="+mn-lt"/>
                <a:ea typeface="+mn-ea"/>
                <a:cs typeface="+mn-cs"/>
              </a:rPr>
              <a:t> des coûts d’une lésion causée par une condition préexistante – amendement = recul du </a:t>
            </a:r>
            <a:r>
              <a:rPr lang="fr-CA" sz="1200" kern="1200" dirty="0" err="1">
                <a:solidFill>
                  <a:schemeClr val="tx1"/>
                </a:solidFill>
                <a:effectLst/>
                <a:latin typeface="+mn-lt"/>
                <a:ea typeface="+mn-ea"/>
                <a:cs typeface="+mn-cs"/>
              </a:rPr>
              <a:t>gouv</a:t>
            </a:r>
            <a:r>
              <a:rPr lang="fr-CA" sz="1200" kern="1200" dirty="0">
                <a:solidFill>
                  <a:schemeClr val="tx1"/>
                </a:solidFill>
                <a:effectLst/>
                <a:latin typeface="+mn-lt"/>
                <a:ea typeface="+mn-ea"/>
                <a:cs typeface="+mn-cs"/>
              </a:rPr>
              <a:t> sur ce point.</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Effet = examens d’embauche illégaux, </a:t>
            </a:r>
            <a:r>
              <a:rPr lang="fr-CA" sz="1200" kern="1200" dirty="0" err="1">
                <a:solidFill>
                  <a:schemeClr val="tx1"/>
                </a:solidFill>
                <a:effectLst/>
                <a:latin typeface="+mn-lt"/>
                <a:ea typeface="+mn-ea"/>
                <a:cs typeface="+mn-cs"/>
              </a:rPr>
              <a:t>pcq</a:t>
            </a:r>
            <a:r>
              <a:rPr lang="fr-CA" sz="1200" kern="1200" dirty="0">
                <a:solidFill>
                  <a:schemeClr val="tx1"/>
                </a:solidFill>
                <a:effectLst/>
                <a:latin typeface="+mn-lt"/>
                <a:ea typeface="+mn-ea"/>
                <a:cs typeface="+mn-cs"/>
              </a:rPr>
              <a:t> rentable de savoir </a:t>
            </a:r>
            <a:r>
              <a:rPr lang="fr-CA" sz="1200" kern="1200" dirty="0" err="1">
                <a:solidFill>
                  <a:schemeClr val="tx1"/>
                </a:solidFill>
                <a:effectLst/>
                <a:latin typeface="+mn-lt"/>
                <a:ea typeface="+mn-ea"/>
                <a:cs typeface="+mn-cs"/>
              </a:rPr>
              <a:t>davance</a:t>
            </a:r>
            <a:r>
              <a:rPr lang="fr-CA" sz="1200" kern="1200" dirty="0">
                <a:solidFill>
                  <a:schemeClr val="tx1"/>
                </a:solidFill>
                <a:effectLst/>
                <a:latin typeface="+mn-lt"/>
                <a:ea typeface="+mn-ea"/>
                <a:cs typeface="+mn-cs"/>
              </a:rPr>
              <a:t> si la personne a un scoliose (amiante – mineurs, externalisation de ++ coûts </a:t>
            </a:r>
            <a:r>
              <a:rPr lang="fr-CA" sz="1200" kern="1200" dirty="0" err="1">
                <a:solidFill>
                  <a:schemeClr val="tx1"/>
                </a:solidFill>
                <a:effectLst/>
                <a:latin typeface="+mn-lt"/>
                <a:ea typeface="+mn-ea"/>
                <a:cs typeface="+mn-cs"/>
              </a:rPr>
              <a:t>pcq</a:t>
            </a:r>
            <a:r>
              <a:rPr lang="fr-CA" sz="1200" kern="1200" dirty="0">
                <a:solidFill>
                  <a:schemeClr val="tx1"/>
                </a:solidFill>
                <a:effectLst/>
                <a:latin typeface="+mn-lt"/>
                <a:ea typeface="+mn-ea"/>
                <a:cs typeface="+mn-cs"/>
              </a:rPr>
              <a:t> fumeur = handicap)</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Mais </a:t>
            </a:r>
          </a:p>
          <a:p>
            <a:r>
              <a:rPr lang="fr-CA" sz="1200" kern="1200" dirty="0">
                <a:solidFill>
                  <a:schemeClr val="tx1"/>
                </a:solidFill>
                <a:effectLst/>
                <a:latin typeface="+mn-lt"/>
                <a:ea typeface="+mn-ea"/>
                <a:cs typeface="+mn-cs"/>
              </a:rPr>
              <a:t>RISQUE= rendre inutile l’appel par les </a:t>
            </a:r>
            <a:r>
              <a:rPr lang="fr-CA" sz="1200" kern="1200" dirty="0" err="1">
                <a:solidFill>
                  <a:schemeClr val="tx1"/>
                </a:solidFill>
                <a:effectLst/>
                <a:latin typeface="+mn-lt"/>
                <a:ea typeface="+mn-ea"/>
                <a:cs typeface="+mn-cs"/>
              </a:rPr>
              <a:t>yeurs</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réadapt</a:t>
            </a:r>
            <a:r>
              <a:rPr lang="fr-CA" sz="1200" kern="1200" dirty="0">
                <a:solidFill>
                  <a:schemeClr val="tx1"/>
                </a:solidFill>
                <a:effectLst/>
                <a:latin typeface="+mn-lt"/>
                <a:ea typeface="+mn-ea"/>
                <a:cs typeface="+mn-cs"/>
              </a:rPr>
              <a:t> assis </a:t>
            </a:r>
            <a:r>
              <a:rPr lang="fr-CA" sz="1200" kern="1200" dirty="0" err="1">
                <a:solidFill>
                  <a:schemeClr val="tx1"/>
                </a:solidFill>
                <a:effectLst/>
                <a:latin typeface="+mn-lt"/>
                <a:ea typeface="+mn-ea"/>
                <a:cs typeface="+mn-cs"/>
              </a:rPr>
              <a:t>méd</a:t>
            </a:r>
            <a:r>
              <a:rPr lang="fr-CA" sz="1200" kern="1200" dirty="0">
                <a:solidFill>
                  <a:schemeClr val="tx1"/>
                </a:solidFill>
                <a:effectLst/>
                <a:latin typeface="+mn-lt"/>
                <a:ea typeface="+mn-ea"/>
                <a:cs typeface="+mn-cs"/>
              </a:rPr>
              <a:t> ou MP – on risque d’Arriver à des situations où </a:t>
            </a:r>
            <a:r>
              <a:rPr lang="fr-CA" sz="1200" kern="1200" dirty="0" err="1">
                <a:solidFill>
                  <a:schemeClr val="tx1"/>
                </a:solidFill>
                <a:effectLst/>
                <a:latin typeface="+mn-lt"/>
                <a:ea typeface="+mn-ea"/>
                <a:cs typeface="+mn-cs"/>
              </a:rPr>
              <a:t>yés</a:t>
            </a:r>
            <a:r>
              <a:rPr lang="fr-CA" sz="1200" kern="1200" dirty="0">
                <a:solidFill>
                  <a:schemeClr val="tx1"/>
                </a:solidFill>
                <a:effectLst/>
                <a:latin typeface="+mn-lt"/>
                <a:ea typeface="+mn-ea"/>
                <a:cs typeface="+mn-cs"/>
              </a:rPr>
              <a:t> ça leur donne à rien </a:t>
            </a:r>
            <a:r>
              <a:rPr lang="fr-CA" sz="1200" kern="1200" dirty="0" err="1">
                <a:solidFill>
                  <a:schemeClr val="tx1"/>
                </a:solidFill>
                <a:effectLst/>
                <a:latin typeface="+mn-lt"/>
                <a:ea typeface="+mn-ea"/>
                <a:cs typeface="+mn-cs"/>
              </a:rPr>
              <a:t>pcq</a:t>
            </a:r>
            <a:r>
              <a:rPr lang="fr-CA" sz="1200" kern="1200" dirty="0">
                <a:solidFill>
                  <a:schemeClr val="tx1"/>
                </a:solidFill>
                <a:effectLst/>
                <a:latin typeface="+mn-lt"/>
                <a:ea typeface="+mn-ea"/>
                <a:cs typeface="+mn-cs"/>
              </a:rPr>
              <a:t> TAT lié par les règlement.</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Voir lippe et </a:t>
            </a:r>
            <a:r>
              <a:rPr lang="fr-CA" sz="1200" kern="1200" dirty="0" err="1">
                <a:solidFill>
                  <a:schemeClr val="tx1"/>
                </a:solidFill>
                <a:effectLst/>
                <a:latin typeface="+mn-lt"/>
                <a:ea typeface="+mn-ea"/>
                <a:cs typeface="+mn-cs"/>
              </a:rPr>
              <a:t>sabourin</a:t>
            </a:r>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AMIANTE: rapport du BAPE faut rendre de DX, suggérait présomption </a:t>
            </a:r>
            <a:r>
              <a:rPr lang="fr-CA" sz="1200" kern="1200" dirty="0" err="1">
                <a:solidFill>
                  <a:schemeClr val="tx1"/>
                </a:solidFill>
                <a:effectLst/>
                <a:latin typeface="+mn-lt"/>
                <a:ea typeface="+mn-ea"/>
                <a:cs typeface="+mn-cs"/>
              </a:rPr>
              <a:t>irréfraglable</a:t>
            </a:r>
            <a:r>
              <a:rPr lang="fr-CA" sz="1200" kern="1200" dirty="0">
                <a:solidFill>
                  <a:schemeClr val="tx1"/>
                </a:solidFill>
                <a:effectLst/>
                <a:latin typeface="+mn-lt"/>
                <a:ea typeface="+mn-ea"/>
                <a:cs typeface="+mn-cs"/>
              </a:rPr>
              <a:t>.</a:t>
            </a:r>
          </a:p>
          <a:p>
            <a:endParaRPr lang="fr-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Outils de prévention adaptés aux femmes – TMS rien pour faciliter leur reconnaissance - Domestique</a:t>
            </a:r>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38</a:t>
            </a:fld>
            <a:endParaRPr lang="fr-CA"/>
          </a:p>
        </p:txBody>
      </p:sp>
    </p:spTree>
    <p:extLst>
      <p:ext uri="{BB962C8B-B14F-4D97-AF65-F5344CB8AC3E}">
        <p14:creationId xmlns:p14="http://schemas.microsoft.com/office/powerpoint/2010/main" val="658996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39</a:t>
            </a:fld>
            <a:endParaRPr lang="fr-CA"/>
          </a:p>
        </p:txBody>
      </p:sp>
    </p:spTree>
    <p:extLst>
      <p:ext uri="{BB962C8B-B14F-4D97-AF65-F5344CB8AC3E}">
        <p14:creationId xmlns:p14="http://schemas.microsoft.com/office/powerpoint/2010/main" val="2665104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40</a:t>
            </a:fld>
            <a:endParaRPr lang="fr-CA"/>
          </a:p>
        </p:txBody>
      </p:sp>
    </p:spTree>
    <p:extLst>
      <p:ext uri="{BB962C8B-B14F-4D97-AF65-F5344CB8AC3E}">
        <p14:creationId xmlns:p14="http://schemas.microsoft.com/office/powerpoint/2010/main" val="153988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4</a:t>
            </a:fld>
            <a:endParaRPr lang="fr-CA"/>
          </a:p>
        </p:txBody>
      </p:sp>
    </p:spTree>
    <p:extLst>
      <p:ext uri="{BB962C8B-B14F-4D97-AF65-F5344CB8AC3E}">
        <p14:creationId xmlns:p14="http://schemas.microsoft.com/office/powerpoint/2010/main" val="101200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5</a:t>
            </a:fld>
            <a:endParaRPr lang="fr-CA"/>
          </a:p>
        </p:txBody>
      </p:sp>
    </p:spTree>
    <p:extLst>
      <p:ext uri="{BB962C8B-B14F-4D97-AF65-F5344CB8AC3E}">
        <p14:creationId xmlns:p14="http://schemas.microsoft.com/office/powerpoint/2010/main" val="376563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6</a:t>
            </a:fld>
            <a:endParaRPr lang="fr-CA"/>
          </a:p>
        </p:txBody>
      </p:sp>
    </p:spTree>
    <p:extLst>
      <p:ext uri="{BB962C8B-B14F-4D97-AF65-F5344CB8AC3E}">
        <p14:creationId xmlns:p14="http://schemas.microsoft.com/office/powerpoint/2010/main" val="61904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7</a:t>
            </a:fld>
            <a:endParaRPr lang="fr-CA"/>
          </a:p>
        </p:txBody>
      </p:sp>
    </p:spTree>
    <p:extLst>
      <p:ext uri="{BB962C8B-B14F-4D97-AF65-F5344CB8AC3E}">
        <p14:creationId xmlns:p14="http://schemas.microsoft.com/office/powerpoint/2010/main" val="168753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8</a:t>
            </a:fld>
            <a:endParaRPr lang="fr-CA"/>
          </a:p>
        </p:txBody>
      </p:sp>
    </p:spTree>
    <p:extLst>
      <p:ext uri="{BB962C8B-B14F-4D97-AF65-F5344CB8AC3E}">
        <p14:creationId xmlns:p14="http://schemas.microsoft.com/office/powerpoint/2010/main" val="87833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7E408CC-5A03-4BEC-BD19-029D918CC76A}" type="slidenum">
              <a:rPr lang="fr-CA" smtClean="0"/>
              <a:t>9</a:t>
            </a:fld>
            <a:endParaRPr lang="fr-CA"/>
          </a:p>
        </p:txBody>
      </p:sp>
    </p:spTree>
    <p:extLst>
      <p:ext uri="{BB962C8B-B14F-4D97-AF65-F5344CB8AC3E}">
        <p14:creationId xmlns:p14="http://schemas.microsoft.com/office/powerpoint/2010/main" val="221393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664FC28-B0DD-49B7-95A3-1DF7F30F6C5D}" type="datetimeFigureOut">
              <a:rPr lang="fr-CA" smtClean="0"/>
              <a:t>2021-10-21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203022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664FC28-B0DD-49B7-95A3-1DF7F30F6C5D}" type="datetimeFigureOut">
              <a:rPr lang="fr-CA" smtClean="0"/>
              <a:t>2021-10-21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181025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664FC28-B0DD-49B7-95A3-1DF7F30F6C5D}" type="datetimeFigureOut">
              <a:rPr lang="fr-CA" smtClean="0"/>
              <a:t>2021-10-21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168800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664FC28-B0DD-49B7-95A3-1DF7F30F6C5D}" type="datetimeFigureOut">
              <a:rPr lang="fr-CA" smtClean="0"/>
              <a:t>2021-10-21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312086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664FC28-B0DD-49B7-95A3-1DF7F30F6C5D}" type="datetimeFigureOut">
              <a:rPr lang="fr-CA" smtClean="0"/>
              <a:t>2021-10-21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183647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664FC28-B0DD-49B7-95A3-1DF7F30F6C5D}" type="datetimeFigureOut">
              <a:rPr lang="fr-CA" smtClean="0"/>
              <a:t>2021-10-21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212267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664FC28-B0DD-49B7-95A3-1DF7F30F6C5D}" type="datetimeFigureOut">
              <a:rPr lang="fr-CA" smtClean="0"/>
              <a:t>2021-10-21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207997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664FC28-B0DD-49B7-95A3-1DF7F30F6C5D}" type="datetimeFigureOut">
              <a:rPr lang="fr-CA" smtClean="0"/>
              <a:t>2021-10-21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360165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4FC28-B0DD-49B7-95A3-1DF7F30F6C5D}" type="datetimeFigureOut">
              <a:rPr lang="fr-CA" smtClean="0"/>
              <a:t>2021-10-21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349127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664FC28-B0DD-49B7-95A3-1DF7F30F6C5D}" type="datetimeFigureOut">
              <a:rPr lang="fr-CA" smtClean="0"/>
              <a:t>2021-10-21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332048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664FC28-B0DD-49B7-95A3-1DF7F30F6C5D}" type="datetimeFigureOut">
              <a:rPr lang="fr-CA" smtClean="0"/>
              <a:t>2021-10-21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57A0DB3-FE74-477F-98D0-CB0715730253}" type="slidenum">
              <a:rPr lang="fr-CA" smtClean="0"/>
              <a:t>‹N°›</a:t>
            </a:fld>
            <a:endParaRPr lang="fr-CA"/>
          </a:p>
        </p:txBody>
      </p:sp>
    </p:spTree>
    <p:extLst>
      <p:ext uri="{BB962C8B-B14F-4D97-AF65-F5344CB8AC3E}">
        <p14:creationId xmlns:p14="http://schemas.microsoft.com/office/powerpoint/2010/main" val="180320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4FC28-B0DD-49B7-95A3-1DF7F30F6C5D}" type="datetimeFigureOut">
              <a:rPr lang="fr-CA" smtClean="0"/>
              <a:t>2021-10-21</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A0DB3-FE74-477F-98D0-CB0715730253}" type="slidenum">
              <a:rPr lang="fr-CA" smtClean="0"/>
              <a:t>‹N°›</a:t>
            </a:fld>
            <a:endParaRPr lang="fr-CA"/>
          </a:p>
        </p:txBody>
      </p:sp>
    </p:spTree>
    <p:extLst>
      <p:ext uri="{BB962C8B-B14F-4D97-AF65-F5344CB8AC3E}">
        <p14:creationId xmlns:p14="http://schemas.microsoft.com/office/powerpoint/2010/main" val="8485684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tags" Target="../tags/tag3.xml"/><Relationship Id="rId7" Type="http://schemas.openxmlformats.org/officeDocument/2006/relationships/hyperlink" Target="http://likeawhisper.wordpress.com/2010/09/06/learning-to-labor/"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nd/3.0/" TargetMode="External"/><Relationship Id="rId5" Type="http://schemas.openxmlformats.org/officeDocument/2006/relationships/hyperlink" Target="https://www.flickr.com/photos/bisgovuk/9191503542" TargetMode="Externa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9.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eetthealchemist.blogspot.com/2013/05/india-got-feedback.html" TargetMode="Externa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hyperlink" Target="https://www.wxxi.org/pressroom/2016/02/tailor-made-story-rochester-s-garment-industry" TargetMode="External"/><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4.xml"/><Relationship Id="rId7" Type="http://schemas.openxmlformats.org/officeDocument/2006/relationships/notesSlide" Target="../notesSlides/notesSlide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11" Type="http://schemas.openxmlformats.org/officeDocument/2006/relationships/hyperlink" Target="https://creativecommons.org/licenses/by/3.0/" TargetMode="External"/><Relationship Id="rId5" Type="http://schemas.openxmlformats.org/officeDocument/2006/relationships/tags" Target="../tags/tag16.xml"/><Relationship Id="rId10" Type="http://schemas.openxmlformats.org/officeDocument/2006/relationships/hyperlink" Target="https://411.ca/blog/small-business/crowdfunding-canadian-startup/" TargetMode="External"/><Relationship Id="rId4" Type="http://schemas.openxmlformats.org/officeDocument/2006/relationships/tags" Target="../tags/tag15.xml"/><Relationship Id="rId9" Type="http://schemas.microsoft.com/office/2007/relationships/hdphoto" Target="../media/hdphoto1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pxhere.com/es/photo/477111" TargetMode="External"/><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8.jpe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hyperlink" Target="https://uwe.rl.talis.com/page/prosthetic-limbs-of-the-future.html" TargetMode="External"/><Relationship Id="rId17" Type="http://schemas.openxmlformats.org/officeDocument/2006/relationships/hyperlink" Target="https://www.geritech.org/2015/08/case-study-pcp-view-on-joans-health.html/" TargetMode="External"/><Relationship Id="rId2" Type="http://schemas.openxmlformats.org/officeDocument/2006/relationships/tags" Target="../tags/tag18.xml"/><Relationship Id="rId16" Type="http://schemas.microsoft.com/office/2007/relationships/hdphoto" Target="../media/hdphoto14.wdp"/><Relationship Id="rId1" Type="http://schemas.openxmlformats.org/officeDocument/2006/relationships/tags" Target="../tags/tag17.xml"/><Relationship Id="rId6" Type="http://schemas.openxmlformats.org/officeDocument/2006/relationships/tags" Target="../tags/tag22.xml"/><Relationship Id="rId11" Type="http://schemas.microsoft.com/office/2007/relationships/hdphoto" Target="../media/hdphoto13.wdp"/><Relationship Id="rId5" Type="http://schemas.openxmlformats.org/officeDocument/2006/relationships/tags" Target="../tags/tag21.xml"/><Relationship Id="rId1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tags" Target="../tags/tag20.xml"/><Relationship Id="rId9" Type="http://schemas.openxmlformats.org/officeDocument/2006/relationships/notesSlide" Target="../notesSlides/notesSlide32.xml"/><Relationship Id="rId14" Type="http://schemas.openxmlformats.org/officeDocument/2006/relationships/hyperlink" Target="https://reconstructivereview.org/ojs/index.php/rr/article/view/159/203" TargetMode="External"/></Relationships>
</file>

<file path=ppt/slides/_rels/slide3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e-ostadelahi.fr/eoe-fr/ne-pas-juger-c-est-gagner/" TargetMode="External"/><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e-ostadelahi.fr/eoe-fr/ne-pas-juger-c-est-gagner/" TargetMode="External"/><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tags" Target="../tags/tag32.xml"/><Relationship Id="rId7" Type="http://schemas.openxmlformats.org/officeDocument/2006/relationships/image" Target="../media/image21.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37.xml"/><Relationship Id="rId5" Type="http://schemas.openxmlformats.org/officeDocument/2006/relationships/slideLayout" Target="../slideLayouts/slideLayout2.xml"/><Relationship Id="rId10" Type="http://schemas.microsoft.com/office/2007/relationships/hdphoto" Target="../media/hdphoto17.wdp"/><Relationship Id="rId4" Type="http://schemas.openxmlformats.org/officeDocument/2006/relationships/tags" Target="../tags/tag33.xml"/><Relationship Id="rId9" Type="http://schemas.openxmlformats.org/officeDocument/2006/relationships/hyperlink" Target="https://www.flickr.com/photos/aquerry/8018222541" TargetMode="Externa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36.xml"/><Relationship Id="rId7" Type="http://schemas.openxmlformats.org/officeDocument/2006/relationships/slideLayout" Target="../slideLayouts/slideLayout2.xml"/><Relationship Id="rId12" Type="http://schemas.openxmlformats.org/officeDocument/2006/relationships/hyperlink" Target="https://creativecommons.org/licenses/by-sa/3.0/"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hyperlink" Target="http://commons.wikimedia.org/wiki/File:Qu%C3%A9bec_-_H%C3%B4tel_du_Parlement_2.jpg" TargetMode="External"/><Relationship Id="rId5" Type="http://schemas.openxmlformats.org/officeDocument/2006/relationships/tags" Target="../tags/tag38.xml"/><Relationship Id="rId10" Type="http://schemas.microsoft.com/office/2007/relationships/hdphoto" Target="../media/hdphoto18.wdp"/><Relationship Id="rId4" Type="http://schemas.openxmlformats.org/officeDocument/2006/relationships/tags" Target="../tags/tag37.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jmbellot.blogs.com/pro/2016/11/les-meilleurs-livres-sur-la-vente.html" TargetMode="External"/><Relationship Id="rId4" Type="http://schemas.microsoft.com/office/2007/relationships/hdphoto" Target="../media/hdphoto19.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55299332@N05/33504889648/"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personne, extérieur, homme, assis&#10;&#10;Description générée automatiquement">
            <a:extLst>
              <a:ext uri="{FF2B5EF4-FFF2-40B4-BE49-F238E27FC236}">
                <a16:creationId xmlns:a16="http://schemas.microsoft.com/office/drawing/2014/main" id="{0E4C0340-FC2D-4FE3-A1B0-1F9DBBC31086}"/>
              </a:ext>
            </a:extLst>
          </p:cNvPr>
          <p:cNvPicPr>
            <a:picLocks noChangeAspect="1"/>
          </p:cNvPicPr>
          <p:nvPr>
            <p:custDataLst>
              <p:tags r:id="rId1"/>
            </p:custDataLst>
          </p:nvPr>
        </p:nvPicPr>
        <p:blipFill rotWithShape="1">
          <a:blip r:embed="rId6">
            <a:alphaModFix amt="50000"/>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b="8537"/>
          <a:stretch/>
        </p:blipFill>
        <p:spPr>
          <a:xfrm>
            <a:off x="0" y="1"/>
            <a:ext cx="12191980" cy="6857999"/>
          </a:xfrm>
          <a:prstGeom prst="rect">
            <a:avLst/>
          </a:prstGeom>
        </p:spPr>
      </p:pic>
      <p:sp>
        <p:nvSpPr>
          <p:cNvPr id="2" name="Titre 1">
            <a:extLst>
              <a:ext uri="{FF2B5EF4-FFF2-40B4-BE49-F238E27FC236}">
                <a16:creationId xmlns:a16="http://schemas.microsoft.com/office/drawing/2014/main" id="{5059B373-4BD7-4FC9-8758-847F281150C3}"/>
              </a:ext>
            </a:extLst>
          </p:cNvPr>
          <p:cNvSpPr>
            <a:spLocks noGrp="1"/>
          </p:cNvSpPr>
          <p:nvPr>
            <p:ph type="ctrTitle"/>
            <p:custDataLst>
              <p:tags r:id="rId2"/>
            </p:custDataLst>
          </p:nvPr>
        </p:nvSpPr>
        <p:spPr>
          <a:xfrm>
            <a:off x="339224" y="743179"/>
            <a:ext cx="5756776" cy="3257549"/>
          </a:xfrm>
        </p:spPr>
        <p:txBody>
          <a:bodyPr anchor="ctr">
            <a:normAutofit fontScale="90000"/>
          </a:bodyPr>
          <a:lstStyle/>
          <a:p>
            <a:pPr algn="l"/>
            <a:r>
              <a:rPr lang="fr-CA" sz="8000" dirty="0">
                <a:solidFill>
                  <a:srgbClr val="FFFFFF"/>
                </a:solidFill>
              </a:rPr>
              <a:t>Le projet de loi 59 – états de lieux et réflexions sur l’avenir</a:t>
            </a:r>
          </a:p>
        </p:txBody>
      </p:sp>
      <p:sp>
        <p:nvSpPr>
          <p:cNvPr id="6" name="ZoneTexte 5">
            <a:extLst>
              <a:ext uri="{FF2B5EF4-FFF2-40B4-BE49-F238E27FC236}">
                <a16:creationId xmlns:a16="http://schemas.microsoft.com/office/drawing/2014/main" id="{A093383A-9BC4-4B4A-9172-7F715FD7E7C1}"/>
              </a:ext>
            </a:extLst>
          </p:cNvPr>
          <p:cNvSpPr txBox="1"/>
          <p:nvPr>
            <p:custDataLst>
              <p:tags r:id="rId3"/>
            </p:custDataLst>
          </p:nvPr>
        </p:nvSpPr>
        <p:spPr>
          <a:xfrm>
            <a:off x="9456957" y="6657945"/>
            <a:ext cx="2735043" cy="200055"/>
          </a:xfrm>
          <a:prstGeom prst="rect">
            <a:avLst/>
          </a:prstGeom>
          <a:solidFill>
            <a:srgbClr val="000000"/>
          </a:solidFill>
        </p:spPr>
        <p:txBody>
          <a:bodyPr wrap="none" rtlCol="0">
            <a:spAutoFit/>
          </a:bodyPr>
          <a:lstStyle/>
          <a:p>
            <a:pPr algn="r">
              <a:spcAft>
                <a:spcPts val="600"/>
              </a:spcAft>
            </a:pPr>
            <a:r>
              <a:rPr lang="fr-CA" sz="700" dirty="0">
                <a:solidFill>
                  <a:srgbClr val="FFFFFF"/>
                </a:solidFill>
                <a:hlinkClick r:id="rId7" tooltip="http://likeawhisper.wordpress.com/2010/09/06/learning-to-labor/">
                  <a:extLst>
                    <a:ext uri="{A12FA001-AC4F-418D-AE19-62706E023703}">
                      <ahyp:hlinkClr xmlns="" xmlns:ahyp="http://schemas.microsoft.com/office/drawing/2018/hyperlinkcolor" val="tx"/>
                    </a:ext>
                  </a:extLst>
                </a:hlinkClick>
              </a:rPr>
              <a:t>Cette photo</a:t>
            </a:r>
            <a:r>
              <a:rPr lang="fr-CA" sz="700" dirty="0">
                <a:solidFill>
                  <a:srgbClr val="FFFFFF"/>
                </a:solidFill>
              </a:rPr>
              <a:t> par Auteur inconnu est soumise à la licence </a:t>
            </a:r>
            <a:r>
              <a:rPr lang="fr-CA" sz="700" dirty="0">
                <a:solidFill>
                  <a:srgbClr val="FFFFFF"/>
                </a:solidFill>
                <a:hlinkClick r:id="rId8" tooltip="https://creativecommons.org/licenses/by-nc-nd/3.0/">
                  <a:extLst>
                    <a:ext uri="{A12FA001-AC4F-418D-AE19-62706E023703}">
                      <ahyp:hlinkClr xmlns="" xmlns:ahyp="http://schemas.microsoft.com/office/drawing/2018/hyperlinkcolor" val="tx"/>
                    </a:ext>
                  </a:extLst>
                </a:hlinkClick>
              </a:rPr>
              <a:t>CC BY-NC-ND</a:t>
            </a:r>
            <a:endParaRPr lang="fr-CA" sz="700" dirty="0">
              <a:solidFill>
                <a:srgbClr val="FFFFFF"/>
              </a:solidFill>
            </a:endParaRPr>
          </a:p>
        </p:txBody>
      </p:sp>
      <p:sp>
        <p:nvSpPr>
          <p:cNvPr id="3" name="ZoneTexte 2">
            <a:extLst>
              <a:ext uri="{FF2B5EF4-FFF2-40B4-BE49-F238E27FC236}">
                <a16:creationId xmlns:a16="http://schemas.microsoft.com/office/drawing/2014/main" id="{74282111-A74C-F142-AA94-FCDCEDCB3100}"/>
              </a:ext>
            </a:extLst>
          </p:cNvPr>
          <p:cNvSpPr txBox="1"/>
          <p:nvPr/>
        </p:nvSpPr>
        <p:spPr>
          <a:xfrm>
            <a:off x="4784942" y="4180205"/>
            <a:ext cx="7169043" cy="1569660"/>
          </a:xfrm>
          <a:prstGeom prst="rect">
            <a:avLst/>
          </a:prstGeom>
          <a:noFill/>
        </p:spPr>
        <p:txBody>
          <a:bodyPr wrap="square" rtlCol="0">
            <a:spAutoFit/>
          </a:bodyPr>
          <a:lstStyle/>
          <a:p>
            <a:pPr algn="r"/>
            <a:r>
              <a:rPr lang="fr-CA" sz="2400" dirty="0"/>
              <a:t>Présentation à la section locale 299</a:t>
            </a:r>
          </a:p>
          <a:p>
            <a:pPr algn="r"/>
            <a:r>
              <a:rPr lang="fr-CA" sz="2400" dirty="0"/>
              <a:t>20 octobre 2021</a:t>
            </a:r>
          </a:p>
          <a:p>
            <a:pPr algn="r"/>
            <a:endParaRPr lang="fr-CA" sz="2400" dirty="0"/>
          </a:p>
          <a:p>
            <a:pPr algn="r"/>
            <a:r>
              <a:rPr lang="fr-CA" sz="2400" b="1" dirty="0"/>
              <a:t>Daniel Cloutier</a:t>
            </a:r>
            <a:r>
              <a:rPr lang="fr-CA" sz="2400" dirty="0"/>
              <a:t>, coordonnateur santé et sécurité, Unifor </a:t>
            </a:r>
          </a:p>
        </p:txBody>
      </p:sp>
      <p:pic>
        <p:nvPicPr>
          <p:cNvPr id="1026" name="Image 1" descr="C:\Documents and Settings\mhoule\Local Settings\Temp\7zO496.tmp\UNIFOR-Quebec-RGB-horizontal.jpg">
            <a:extLst>
              <a:ext uri="{FF2B5EF4-FFF2-40B4-BE49-F238E27FC236}">
                <a16:creationId xmlns:a16="http://schemas.microsoft.com/office/drawing/2014/main" id="{B6D0C124-B8C5-4C66-B8C5-1E0C5FA66540}"/>
              </a:ext>
            </a:extLst>
          </p:cNvPr>
          <p:cNvPicPr>
            <a:picLocks noChangeAspect="1" noChangeArrowheads="1"/>
          </p:cNvPicPr>
          <p:nvPr/>
        </p:nvPicPr>
        <p:blipFill>
          <a:blip r:embed="rId9" cstate="hqprint">
            <a:biLevel thresh="50000"/>
            <a:extLst>
              <a:ext uri="{28A0092B-C50C-407E-A947-70E740481C1C}">
                <a14:useLocalDpi xmlns:a14="http://schemas.microsoft.com/office/drawing/2010/main" val="0"/>
              </a:ext>
            </a:extLst>
          </a:blip>
          <a:srcRect/>
          <a:stretch>
            <a:fillRect/>
          </a:stretch>
        </p:blipFill>
        <p:spPr bwMode="auto">
          <a:xfrm>
            <a:off x="10579080" y="5849892"/>
            <a:ext cx="1612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54262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programme de santé spécifique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Médecin responsable de la mise en place du programme de santé choisit paritairement par le CSS.</a:t>
            </a:r>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normAutofit fontScale="92500" lnSpcReduction="10000"/>
          </a:bodyPr>
          <a:lstStyle/>
          <a:p>
            <a:r>
              <a:rPr lang="fr-CA" dirty="0"/>
              <a:t>Médecin chargé de la santé au travail nommé par l’employeur, à partir d’une liste établis par le Ministère de la Santé, et constituée de médecins volontaires membres d’un département clinique de santé publique; </a:t>
            </a:r>
          </a:p>
          <a:p>
            <a:r>
              <a:rPr lang="fr-CA" dirty="0"/>
              <a:t>Agit à la demande de l’employeur, ou de la CNESST, ou de la santé publique, le cas échéant;</a:t>
            </a:r>
            <a:endParaRPr lang="en-US" dirty="0"/>
          </a:p>
        </p:txBody>
      </p:sp>
    </p:spTree>
    <p:extLst>
      <p:ext uri="{BB962C8B-B14F-4D97-AF65-F5344CB8AC3E}">
        <p14:creationId xmlns:p14="http://schemas.microsoft.com/office/powerpoint/2010/main" val="305614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programme de santé spécifique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Médecin responsable intervient à la demande du CSS, ou en cas de déficience constatée dans les conditions de santé, de sécurité ou de salubrité;</a:t>
            </a:r>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normAutofit/>
          </a:bodyPr>
          <a:lstStyle/>
          <a:p>
            <a:r>
              <a:rPr lang="fr-CA" dirty="0"/>
              <a:t>Médecin en charge n’intervient qu’en cas de danger (différence notable entre le mot déficience et le mot danger utilisé dans la loi);</a:t>
            </a:r>
          </a:p>
          <a:p>
            <a:r>
              <a:rPr lang="fr-CA" dirty="0"/>
              <a:t>Fin de la visite régulière obligatoire, il soumet rapport de ses activités à la demande;</a:t>
            </a:r>
          </a:p>
          <a:p>
            <a:pPr marL="0" indent="0">
              <a:buNone/>
            </a:pPr>
            <a:endParaRPr lang="fr-CA" dirty="0"/>
          </a:p>
          <a:p>
            <a:pPr marL="0" indent="0">
              <a:buNone/>
            </a:pPr>
            <a:endParaRPr lang="en-US" dirty="0"/>
          </a:p>
        </p:txBody>
      </p:sp>
    </p:spTree>
    <p:extLst>
      <p:ext uri="{BB962C8B-B14F-4D97-AF65-F5344CB8AC3E}">
        <p14:creationId xmlns:p14="http://schemas.microsoft.com/office/powerpoint/2010/main" val="2258236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B973A88-09FD-1A44-BC35-9AD975157FDD}"/>
              </a:ext>
            </a:extLst>
          </p:cNvPr>
          <p:cNvPicPr>
            <a:picLocks noChangeAspect="1"/>
          </p:cNvPicPr>
          <p:nvPr/>
        </p:nvPicPr>
        <p:blipFill>
          <a:blip r:embed="rId3" cstate="hqprint">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2" name="Titre 1"/>
          <p:cNvSpPr>
            <a:spLocks noGrp="1"/>
          </p:cNvSpPr>
          <p:nvPr>
            <p:ph type="title"/>
          </p:nvPr>
        </p:nvSpPr>
        <p:spPr/>
        <p:txBody>
          <a:bodyPr/>
          <a:lstStyle/>
          <a:p>
            <a:r>
              <a:rPr lang="fr-CA" dirty="0"/>
              <a:t>3- Les comités santé-sécurité</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Obligation de créer un CSS pour tout établissement comptant 20 </a:t>
            </a:r>
            <a:r>
              <a:rPr lang="fr-CA" dirty="0" err="1"/>
              <a:t>travailleur.euse.s</a:t>
            </a:r>
            <a:r>
              <a:rPr lang="fr-CA" dirty="0"/>
              <a:t> et plus, applicable aux groupes prioritaires (1 et 2)</a:t>
            </a:r>
            <a:endParaRPr lang="en-US" dirty="0"/>
          </a:p>
        </p:txBody>
      </p:sp>
      <p:sp>
        <p:nvSpPr>
          <p:cNvPr id="5" name="Espace réservé du texte 4"/>
          <p:cNvSpPr>
            <a:spLocks noGrp="1"/>
          </p:cNvSpPr>
          <p:nvPr>
            <p:ph type="body" sz="quarter" idx="3"/>
          </p:nvPr>
        </p:nvSpPr>
        <p:spPr/>
        <p:txBody>
          <a:bodyPr/>
          <a:lstStyle/>
          <a:p>
            <a:r>
              <a:rPr lang="fr-CA" dirty="0"/>
              <a:t>Nouvelle loi (vigueur oct.2025)</a:t>
            </a:r>
            <a:endParaRPr lang="en-US" dirty="0"/>
          </a:p>
        </p:txBody>
      </p:sp>
      <p:sp>
        <p:nvSpPr>
          <p:cNvPr id="6" name="Espace réservé du contenu 5"/>
          <p:cNvSpPr>
            <a:spLocks noGrp="1"/>
          </p:cNvSpPr>
          <p:nvPr>
            <p:ph sz="quarter" idx="4"/>
          </p:nvPr>
        </p:nvSpPr>
        <p:spPr/>
        <p:txBody>
          <a:bodyPr/>
          <a:lstStyle/>
          <a:p>
            <a:r>
              <a:rPr lang="fr-CA" dirty="0"/>
              <a:t>Obligation de créer un CSS pour tout établissement comptant 20 </a:t>
            </a:r>
            <a:r>
              <a:rPr lang="fr-CA" dirty="0" err="1"/>
              <a:t>travailleur.euse.s</a:t>
            </a:r>
            <a:r>
              <a:rPr lang="fr-CA" dirty="0"/>
              <a:t> et plus.</a:t>
            </a:r>
            <a:endParaRPr lang="en-US" dirty="0"/>
          </a:p>
        </p:txBody>
      </p:sp>
    </p:spTree>
    <p:extLst>
      <p:ext uri="{BB962C8B-B14F-4D97-AF65-F5344CB8AC3E}">
        <p14:creationId xmlns:p14="http://schemas.microsoft.com/office/powerpoint/2010/main" val="2799040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Les comités santé-sécurité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normAutofit fontScale="85000" lnSpcReduction="20000"/>
          </a:bodyPr>
          <a:lstStyle/>
          <a:p>
            <a:pPr lvl="1"/>
            <a:r>
              <a:rPr lang="fr-CA" sz="2800" dirty="0"/>
              <a:t>Dans les 3 jours suivant l’évènement prévu à l’art.62 (à la demande d’un des membres du comité)</a:t>
            </a:r>
          </a:p>
          <a:p>
            <a:pPr lvl="1"/>
            <a:r>
              <a:rPr lang="fr-CA" sz="2800" dirty="0"/>
              <a:t>Établissement – de 25 travailleurs et travailleuses : réunion aux 3 mois</a:t>
            </a:r>
          </a:p>
          <a:p>
            <a:pPr lvl="1"/>
            <a:r>
              <a:rPr lang="fr-CA" sz="2800" dirty="0"/>
              <a:t>Établissement 25 -100 travailleurs et travailleuses : réunion aux 2 mois</a:t>
            </a:r>
          </a:p>
          <a:p>
            <a:pPr lvl="1"/>
            <a:r>
              <a:rPr lang="fr-CA" sz="2800" dirty="0"/>
              <a:t>Établissement + de 100 travailleurs et travailleuses : réunion au mois</a:t>
            </a:r>
            <a:endParaRPr lang="fr-CA" dirty="0"/>
          </a:p>
          <a:p>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normAutofit lnSpcReduction="10000"/>
          </a:bodyPr>
          <a:lstStyle/>
          <a:p>
            <a:r>
              <a:rPr lang="fr-CA" dirty="0"/>
              <a:t>À moins d’entente entre les parties, une réunion aux trois mois, ceci jusqu’au développement du règlement applicable qui devrait être voté au CA de la Commission d’ici 3 ans;</a:t>
            </a:r>
          </a:p>
          <a:p>
            <a:r>
              <a:rPr lang="fr-CA" dirty="0"/>
              <a:t>Clause grand-père pour les groupes prioritaires actuels d’une durée de 4 ans;</a:t>
            </a:r>
            <a:endParaRPr lang="en-US" dirty="0"/>
          </a:p>
        </p:txBody>
      </p:sp>
    </p:spTree>
    <p:extLst>
      <p:ext uri="{BB962C8B-B14F-4D97-AF65-F5344CB8AC3E}">
        <p14:creationId xmlns:p14="http://schemas.microsoft.com/office/powerpoint/2010/main" val="1264525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Les comités santé-sécurité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Nombre de membres du CSS nommé par règlement;</a:t>
            </a:r>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lstStyle/>
          <a:p>
            <a:r>
              <a:rPr lang="fr-CA" dirty="0"/>
              <a:t>Nombre de membres du comité selon entente entre les parties. À défaut d’entente, fixé par règlement.</a:t>
            </a:r>
          </a:p>
          <a:p>
            <a:r>
              <a:rPr lang="fr-CA" dirty="0"/>
              <a:t>Clause grand-père pour les groupes prioritaires actuels d’une durée de 4 ans.</a:t>
            </a:r>
            <a:endParaRPr lang="en-US" dirty="0"/>
          </a:p>
        </p:txBody>
      </p:sp>
    </p:spTree>
    <p:extLst>
      <p:ext uri="{BB962C8B-B14F-4D97-AF65-F5344CB8AC3E}">
        <p14:creationId xmlns:p14="http://schemas.microsoft.com/office/powerpoint/2010/main" val="281803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Les comités santé-sécurité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Approuvait le programme de santé spécifique;</a:t>
            </a:r>
          </a:p>
          <a:p>
            <a:r>
              <a:rPr lang="fr-CA" dirty="0"/>
              <a:t>Choisissait le médecin responsable;</a:t>
            </a:r>
          </a:p>
          <a:p>
            <a:r>
              <a:rPr lang="fr-CA" dirty="0"/>
              <a:t>Détermine le programme de prévention;</a:t>
            </a:r>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normAutofit fontScale="85000" lnSpcReduction="10000"/>
          </a:bodyPr>
          <a:lstStyle/>
          <a:p>
            <a:r>
              <a:rPr lang="fr-CA" dirty="0"/>
              <a:t>N’approuve plus le programme de santé spécifique;</a:t>
            </a:r>
          </a:p>
          <a:p>
            <a:r>
              <a:rPr lang="fr-CA" dirty="0"/>
              <a:t>Ne nomme pas le médecin en charge;</a:t>
            </a:r>
          </a:p>
          <a:p>
            <a:r>
              <a:rPr lang="fr-CA" dirty="0"/>
              <a:t>Collabore à l’établissement du programme de prévention et soumet des recommandations à l’employeur;</a:t>
            </a:r>
          </a:p>
          <a:p>
            <a:r>
              <a:rPr lang="fr-CA" dirty="0"/>
              <a:t>Formation obligatoire des membres du CSS, par l’employeur, selon un programme élaboré par la Commission; </a:t>
            </a:r>
            <a:endParaRPr lang="en-US" dirty="0"/>
          </a:p>
        </p:txBody>
      </p:sp>
    </p:spTree>
    <p:extLst>
      <p:ext uri="{BB962C8B-B14F-4D97-AF65-F5344CB8AC3E}">
        <p14:creationId xmlns:p14="http://schemas.microsoft.com/office/powerpoint/2010/main" val="17031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3741969-7E93-B849-8629-3B1D5A64F708}"/>
              </a:ext>
            </a:extLst>
          </p:cNvPr>
          <p:cNvPicPr>
            <a:picLocks noChangeAspect="1"/>
          </p:cNvPicPr>
          <p:nvPr/>
        </p:nvPicPr>
        <p:blipFill>
          <a:blip r:embed="rId3" cstate="hqprint">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84524" y="0"/>
            <a:ext cx="10422952" cy="6858000"/>
          </a:xfrm>
          <a:prstGeom prst="rect">
            <a:avLst/>
          </a:prstGeom>
        </p:spPr>
      </p:pic>
      <p:sp>
        <p:nvSpPr>
          <p:cNvPr id="2" name="Titre 1"/>
          <p:cNvSpPr>
            <a:spLocks noGrp="1"/>
          </p:cNvSpPr>
          <p:nvPr>
            <p:ph type="title"/>
          </p:nvPr>
        </p:nvSpPr>
        <p:spPr/>
        <p:txBody>
          <a:bodyPr/>
          <a:lstStyle/>
          <a:p>
            <a:r>
              <a:rPr lang="fr-CA" dirty="0"/>
              <a:t>4- Le représentant à la prévention</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normAutofit/>
          </a:bodyPr>
          <a:lstStyle/>
          <a:p>
            <a:r>
              <a:rPr lang="fr-CA" dirty="0"/>
              <a:t>Applicable aux groupes prioritaires uniquement;</a:t>
            </a:r>
          </a:p>
          <a:p>
            <a:endParaRPr lang="en-US" dirty="0"/>
          </a:p>
        </p:txBody>
      </p:sp>
      <p:sp>
        <p:nvSpPr>
          <p:cNvPr id="5" name="Espace réservé du texte 4"/>
          <p:cNvSpPr>
            <a:spLocks noGrp="1"/>
          </p:cNvSpPr>
          <p:nvPr>
            <p:ph type="body" sz="quarter" idx="3"/>
          </p:nvPr>
        </p:nvSpPr>
        <p:spPr/>
        <p:txBody>
          <a:bodyPr/>
          <a:lstStyle/>
          <a:p>
            <a:r>
              <a:rPr lang="fr-CA" dirty="0"/>
              <a:t>Nouvelle loi (vigueur oct. 2025)</a:t>
            </a:r>
            <a:endParaRPr lang="en-US" dirty="0"/>
          </a:p>
        </p:txBody>
      </p:sp>
      <p:sp>
        <p:nvSpPr>
          <p:cNvPr id="6" name="Espace réservé du contenu 5"/>
          <p:cNvSpPr>
            <a:spLocks noGrp="1"/>
          </p:cNvSpPr>
          <p:nvPr>
            <p:ph sz="quarter" idx="4"/>
          </p:nvPr>
        </p:nvSpPr>
        <p:spPr/>
        <p:txBody>
          <a:bodyPr/>
          <a:lstStyle/>
          <a:p>
            <a:r>
              <a:rPr lang="fr-CA" dirty="0"/>
              <a:t>Représentant à la prévention devient représentant en santé-sécurité pour les établissements comptant plus de 20 </a:t>
            </a:r>
            <a:r>
              <a:rPr lang="fr-CA" dirty="0" err="1"/>
              <a:t>travailleur.euse.s</a:t>
            </a:r>
            <a:r>
              <a:rPr lang="fr-CA" dirty="0"/>
              <a:t>;</a:t>
            </a:r>
          </a:p>
          <a:p>
            <a:r>
              <a:rPr lang="fr-CA" dirty="0"/>
              <a:t> Nouvel agent de liaison en SST pour les établissements comptant moins de 20 </a:t>
            </a:r>
            <a:r>
              <a:rPr lang="fr-CA" dirty="0" err="1"/>
              <a:t>travailleur.euse.s</a:t>
            </a:r>
            <a:endParaRPr lang="en-US" dirty="0"/>
          </a:p>
        </p:txBody>
      </p:sp>
    </p:spTree>
    <p:extLst>
      <p:ext uri="{BB962C8B-B14F-4D97-AF65-F5344CB8AC3E}">
        <p14:creationId xmlns:p14="http://schemas.microsoft.com/office/powerpoint/2010/main" val="1512772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Représentant à la prévention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normAutofit fontScale="85000" lnSpcReduction="10000"/>
          </a:bodyPr>
          <a:lstStyle/>
          <a:p>
            <a:r>
              <a:rPr lang="fr-CA" dirty="0"/>
              <a:t>- de 20t : 2 h/sem.</a:t>
            </a:r>
          </a:p>
          <a:p>
            <a:r>
              <a:rPr lang="fr-CA" dirty="0"/>
              <a:t>21 -50t : 3 h/sem.</a:t>
            </a:r>
          </a:p>
          <a:p>
            <a:r>
              <a:rPr lang="fr-CA" dirty="0"/>
              <a:t>51 -100t : 6 h/sem.</a:t>
            </a:r>
          </a:p>
          <a:p>
            <a:r>
              <a:rPr lang="fr-CA" dirty="0"/>
              <a:t>101-200t : 10 h/sem.</a:t>
            </a:r>
          </a:p>
          <a:p>
            <a:r>
              <a:rPr lang="fr-CA" dirty="0"/>
              <a:t>201-300t : 15 h/sem.</a:t>
            </a:r>
          </a:p>
          <a:p>
            <a:r>
              <a:rPr lang="fr-CA" dirty="0"/>
              <a:t>301-400t : 18 h/sem.</a:t>
            </a:r>
          </a:p>
          <a:p>
            <a:r>
              <a:rPr lang="fr-CA" dirty="0"/>
              <a:t>401-500t : 21 h/sem.</a:t>
            </a:r>
          </a:p>
          <a:p>
            <a:r>
              <a:rPr lang="fr-CA" dirty="0"/>
              <a:t>+ 4 h par tranche de 100 travailleurs                            et travailleuses supplémentaires</a:t>
            </a:r>
          </a:p>
          <a:p>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normAutofit fontScale="92500" lnSpcReduction="20000"/>
          </a:bodyPr>
          <a:lstStyle/>
          <a:p>
            <a:r>
              <a:rPr lang="fr-CA" dirty="0"/>
              <a:t>À moins d’entente entre les parties, période transitoire, environ le quart du temps par rapport à ce qui existait pour les groupes prioritaires. Sera déterminé au final, en théorie, par un règlement qui doit être approuvé par la CA de la Commission d’ici 3 ans;</a:t>
            </a:r>
          </a:p>
          <a:p>
            <a:r>
              <a:rPr lang="fr-CA" dirty="0"/>
              <a:t>Clause grand-père pour les groupes prioritaires actuels d’une durée de 4 ans.</a:t>
            </a:r>
            <a:endParaRPr lang="en-US" dirty="0"/>
          </a:p>
        </p:txBody>
      </p:sp>
    </p:spTree>
    <p:extLst>
      <p:ext uri="{BB962C8B-B14F-4D97-AF65-F5344CB8AC3E}">
        <p14:creationId xmlns:p14="http://schemas.microsoft.com/office/powerpoint/2010/main" val="1474205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Représentant à la prévention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endParaRPr lang="en-US" dirty="0"/>
          </a:p>
        </p:txBody>
      </p:sp>
      <p:sp>
        <p:nvSpPr>
          <p:cNvPr id="5" name="Espace réservé du texte 4"/>
          <p:cNvSpPr>
            <a:spLocks noGrp="1"/>
          </p:cNvSpPr>
          <p:nvPr>
            <p:ph type="body" sz="quarter" idx="3"/>
          </p:nvPr>
        </p:nvSpPr>
        <p:spPr/>
        <p:txBody>
          <a:bodyPr/>
          <a:lstStyle/>
          <a:p>
            <a:r>
              <a:rPr lang="fr-CA" dirty="0"/>
              <a:t>Nouvelle loi</a:t>
            </a:r>
            <a:endParaRPr lang="en-US" dirty="0"/>
          </a:p>
        </p:txBody>
      </p:sp>
      <p:sp>
        <p:nvSpPr>
          <p:cNvPr id="6" name="Espace réservé du contenu 5"/>
          <p:cNvSpPr>
            <a:spLocks noGrp="1"/>
          </p:cNvSpPr>
          <p:nvPr>
            <p:ph sz="quarter" idx="4"/>
          </p:nvPr>
        </p:nvSpPr>
        <p:spPr/>
        <p:txBody>
          <a:bodyPr/>
          <a:lstStyle/>
          <a:p>
            <a:r>
              <a:rPr lang="fr-CA" dirty="0"/>
              <a:t>Doit être formé aux frais de l’employeur selon un programme de formation élaboré par la CNESST;</a:t>
            </a:r>
            <a:endParaRPr lang="en-US" dirty="0"/>
          </a:p>
        </p:txBody>
      </p:sp>
    </p:spTree>
    <p:extLst>
      <p:ext uri="{BB962C8B-B14F-4D97-AF65-F5344CB8AC3E}">
        <p14:creationId xmlns:p14="http://schemas.microsoft.com/office/powerpoint/2010/main" val="261299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1DF5BAF-BD16-ED46-A400-16EE97B8B93D}"/>
              </a:ext>
            </a:extLst>
          </p:cNvPr>
          <p:cNvPicPr>
            <a:picLocks noChangeAspect="1"/>
          </p:cNvPicPr>
          <p:nvPr/>
        </p:nvPicPr>
        <p:blipFill>
          <a:blip r:embed="rId3" cstate="hqprint">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1016"/>
            <a:ext cx="12192000" cy="6855968"/>
          </a:xfrm>
          <a:prstGeom prst="rect">
            <a:avLst/>
          </a:prstGeom>
        </p:spPr>
      </p:pic>
      <p:sp>
        <p:nvSpPr>
          <p:cNvPr id="2" name="Titre 1"/>
          <p:cNvSpPr>
            <a:spLocks noGrp="1"/>
          </p:cNvSpPr>
          <p:nvPr>
            <p:ph type="title"/>
          </p:nvPr>
        </p:nvSpPr>
        <p:spPr>
          <a:xfrm>
            <a:off x="838200" y="365125"/>
            <a:ext cx="10515600" cy="5381251"/>
          </a:xfrm>
        </p:spPr>
        <p:txBody>
          <a:bodyPr/>
          <a:lstStyle/>
          <a:p>
            <a:pPr algn="ctr"/>
            <a:r>
              <a:rPr lang="fr-CA" dirty="0"/>
              <a:t>Le piège du CA!!!</a:t>
            </a:r>
            <a:endParaRPr lang="en-US" dirty="0"/>
          </a:p>
        </p:txBody>
      </p:sp>
    </p:spTree>
    <p:extLst>
      <p:ext uri="{BB962C8B-B14F-4D97-AF65-F5344CB8AC3E}">
        <p14:creationId xmlns:p14="http://schemas.microsoft.com/office/powerpoint/2010/main" val="1400486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Une image contenant intérieur, table, bâtiment, pièce&#10;&#10;Description générée automatiquement">
            <a:extLst>
              <a:ext uri="{FF2B5EF4-FFF2-40B4-BE49-F238E27FC236}">
                <a16:creationId xmlns:a16="http://schemas.microsoft.com/office/drawing/2014/main" id="{F47C6330-C577-49B1-85BB-2F538BEB394D}"/>
              </a:ext>
            </a:extLst>
          </p:cNvPr>
          <p:cNvPicPr>
            <a:picLocks noGrp="1" noChangeAspect="1"/>
          </p:cNvPicPr>
          <p:nvPr>
            <p:ph idx="1"/>
            <p:custDataLst>
              <p:tags r:id="rId1"/>
            </p:custDataLst>
          </p:nvPr>
        </p:nvPicPr>
        <p:blipFill rotWithShape="1">
          <a:blip r:embed="rId6">
            <a:grayscl/>
            <a:alphaModFix amt="35000"/>
            <a:extLst>
              <a:ext uri="{28A0092B-C50C-407E-A947-70E740481C1C}">
                <a14:useLocalDpi xmlns:a14="http://schemas.microsoft.com/office/drawing/2010/main" val="0"/>
              </a:ext>
            </a:extLst>
          </a:blip>
          <a:srcRect t="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EB0C8F2-3579-4B48-8D0B-67E21FBB10F0}"/>
              </a:ext>
            </a:extLst>
          </p:cNvPr>
          <p:cNvSpPr>
            <a:spLocks noGrp="1"/>
          </p:cNvSpPr>
          <p:nvPr>
            <p:ph type="title"/>
            <p:custDataLst>
              <p:tags r:id="rId2"/>
            </p:custDataLst>
          </p:nvPr>
        </p:nvSpPr>
        <p:spPr>
          <a:xfrm>
            <a:off x="1524000" y="406101"/>
            <a:ext cx="9144000" cy="911921"/>
          </a:xfrm>
        </p:spPr>
        <p:txBody>
          <a:bodyPr vert="horz" lIns="91440" tIns="45720" rIns="91440" bIns="45720" rtlCol="0" anchor="b">
            <a:normAutofit fontScale="90000"/>
          </a:bodyPr>
          <a:lstStyle/>
          <a:p>
            <a:pPr algn="ctr"/>
            <a:r>
              <a:rPr lang="en-US" sz="6000" dirty="0">
                <a:solidFill>
                  <a:srgbClr val="FFFFFF"/>
                </a:solidFill>
              </a:rPr>
              <a:t>Le </a:t>
            </a:r>
            <a:r>
              <a:rPr lang="en-US" sz="6000" dirty="0" err="1">
                <a:solidFill>
                  <a:srgbClr val="FFFFFF"/>
                </a:solidFill>
              </a:rPr>
              <a:t>projet</a:t>
            </a:r>
            <a:r>
              <a:rPr lang="en-US" sz="6000" dirty="0">
                <a:solidFill>
                  <a:srgbClr val="FFFFFF"/>
                </a:solidFill>
              </a:rPr>
              <a:t> de </a:t>
            </a:r>
            <a:r>
              <a:rPr lang="en-US" sz="6000" dirty="0" err="1">
                <a:solidFill>
                  <a:srgbClr val="FFFFFF"/>
                </a:solidFill>
              </a:rPr>
              <a:t>loi</a:t>
            </a:r>
            <a:r>
              <a:rPr lang="en-US" sz="6000" dirty="0">
                <a:solidFill>
                  <a:srgbClr val="FFFFFF"/>
                </a:solidFill>
              </a:rPr>
              <a:t> 59</a:t>
            </a:r>
          </a:p>
        </p:txBody>
      </p:sp>
      <p:sp>
        <p:nvSpPr>
          <p:cNvPr id="7" name="ZoneTexte 6">
            <a:extLst>
              <a:ext uri="{FF2B5EF4-FFF2-40B4-BE49-F238E27FC236}">
                <a16:creationId xmlns:a16="http://schemas.microsoft.com/office/drawing/2014/main" id="{D6B02F25-67EA-49D1-9E25-94C04FF5CDB6}"/>
              </a:ext>
            </a:extLst>
          </p:cNvPr>
          <p:cNvSpPr txBox="1"/>
          <p:nvPr>
            <p:custDataLst>
              <p:tags r:id="rId3"/>
            </p:custDataLst>
          </p:nvPr>
        </p:nvSpPr>
        <p:spPr>
          <a:xfrm>
            <a:off x="1302016" y="1528651"/>
            <a:ext cx="9174822" cy="553997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CA" sz="2800" dirty="0"/>
              <a:t>Déposé le </a:t>
            </a:r>
            <a:r>
              <a:rPr lang="fr-CA" sz="2800" dirty="0">
                <a:solidFill>
                  <a:schemeClr val="accent1"/>
                </a:solidFill>
              </a:rPr>
              <a:t>27 octobre 2020</a:t>
            </a:r>
          </a:p>
          <a:p>
            <a:pPr marL="285750" indent="-285750">
              <a:buFont typeface="Arial" panose="020B0604020202020204" pitchFamily="34" charset="0"/>
              <a:buChar char="•"/>
            </a:pPr>
            <a:r>
              <a:rPr lang="fr-CA" sz="2800" dirty="0"/>
              <a:t>Commission parlementaire du 19 au 22 janvier 2021;</a:t>
            </a:r>
          </a:p>
          <a:p>
            <a:pPr marL="285750" indent="-285750">
              <a:buFont typeface="Arial" panose="020B0604020202020204" pitchFamily="34" charset="0"/>
              <a:buChar char="•"/>
            </a:pPr>
            <a:r>
              <a:rPr lang="fr-CA" sz="2800" dirty="0"/>
              <a:t>Contiens 293 articles, qui touchent à la fois la LSST et la  LATMP, ainsi que plusieurs autres lois et règlements;</a:t>
            </a:r>
          </a:p>
          <a:p>
            <a:pPr marL="285750" indent="-285750">
              <a:buFont typeface="Arial" panose="020B0604020202020204" pitchFamily="34" charset="0"/>
              <a:buChar char="•"/>
            </a:pPr>
            <a:r>
              <a:rPr lang="fr-CA" sz="2800" dirty="0"/>
              <a:t>L’étude détaillée du projet de loi a débuté le 9 mars 2021, à siégé pendant 37 séances, une durée de 186 heures et plusieurs amendements ont été apportés au projet de loi initial.</a:t>
            </a:r>
          </a:p>
          <a:p>
            <a:pPr marL="285750" indent="-285750">
              <a:buFont typeface="Arial" panose="020B0604020202020204" pitchFamily="34" charset="0"/>
              <a:buChar char="•"/>
            </a:pPr>
            <a:r>
              <a:rPr lang="fr-CA" sz="2800" dirty="0"/>
              <a:t>Adoption en deuxième lecture s’est terminée le 22 septembre 2021.</a:t>
            </a:r>
          </a:p>
          <a:p>
            <a:pPr marL="285750" indent="-285750">
              <a:buFont typeface="Arial" panose="020B0604020202020204" pitchFamily="34" charset="0"/>
              <a:buChar char="•"/>
            </a:pPr>
            <a:r>
              <a:rPr lang="fr-CA" sz="2800" dirty="0"/>
              <a:t>Sanction du projet de loi le </a:t>
            </a:r>
            <a:r>
              <a:rPr lang="fr-CA" sz="2800" dirty="0">
                <a:solidFill>
                  <a:schemeClr val="accent1"/>
                </a:solidFill>
              </a:rPr>
              <a:t>6 octobre 2021.</a:t>
            </a:r>
          </a:p>
          <a:p>
            <a:pPr marL="285750" indent="-285750">
              <a:buFont typeface="Arial" panose="020B0604020202020204" pitchFamily="34" charset="0"/>
              <a:buChar char="•"/>
            </a:pPr>
            <a:endParaRPr lang="fr-CA" sz="2800" dirty="0"/>
          </a:p>
          <a:p>
            <a:endParaRPr lang="fr-CA" dirty="0"/>
          </a:p>
        </p:txBody>
      </p:sp>
    </p:spTree>
    <p:extLst>
      <p:ext uri="{BB962C8B-B14F-4D97-AF65-F5344CB8AC3E}">
        <p14:creationId xmlns:p14="http://schemas.microsoft.com/office/powerpoint/2010/main" val="919564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AF925B-AFF3-E347-A142-7F2F3DFAC1A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B23E3733-F23E-7346-870A-51AFA51E5A25}"/>
              </a:ext>
            </a:extLst>
          </p:cNvPr>
          <p:cNvSpPr txBox="1"/>
          <p:nvPr/>
        </p:nvSpPr>
        <p:spPr>
          <a:xfrm>
            <a:off x="0" y="6858000"/>
            <a:ext cx="12192000" cy="230832"/>
          </a:xfrm>
          <a:prstGeom prst="rect">
            <a:avLst/>
          </a:prstGeom>
          <a:noFill/>
        </p:spPr>
        <p:txBody>
          <a:bodyPr wrap="square" rtlCol="0">
            <a:spAutoFit/>
          </a:bodyPr>
          <a:lstStyle/>
          <a:p>
            <a:r>
              <a:rPr lang="fr-CA" sz="900">
                <a:hlinkClick r:id="rId5" tooltip="https://www.flickr.com/photos/bisgovuk/9191503542"/>
              </a:rPr>
              <a:t>Cette photo</a:t>
            </a:r>
            <a:r>
              <a:rPr lang="fr-CA" sz="900"/>
              <a:t> par Auteur inconnu est soumise à la licence </a:t>
            </a:r>
            <a:r>
              <a:rPr lang="fr-CA" sz="900">
                <a:hlinkClick r:id="rId6" tooltip="https://creativecommons.org/licenses/by-nd/3.0/"/>
              </a:rPr>
              <a:t>CC BY-ND</a:t>
            </a:r>
            <a:endParaRPr lang="fr-CA" sz="900"/>
          </a:p>
        </p:txBody>
      </p:sp>
      <p:sp>
        <p:nvSpPr>
          <p:cNvPr id="2" name="Titre 1"/>
          <p:cNvSpPr>
            <a:spLocks noGrp="1"/>
          </p:cNvSpPr>
          <p:nvPr>
            <p:ph type="title"/>
          </p:nvPr>
        </p:nvSpPr>
        <p:spPr/>
        <p:txBody>
          <a:bodyPr/>
          <a:lstStyle/>
          <a:p>
            <a:r>
              <a:rPr lang="fr-CA" dirty="0"/>
              <a:t>Et la construction dans tout ça?</a:t>
            </a:r>
            <a:endParaRPr lang="en-US" dirty="0"/>
          </a:p>
        </p:txBody>
      </p:sp>
      <p:sp>
        <p:nvSpPr>
          <p:cNvPr id="8" name="Espace réservé du contenu 7"/>
          <p:cNvSpPr>
            <a:spLocks noGrp="1"/>
          </p:cNvSpPr>
          <p:nvPr>
            <p:ph idx="1"/>
          </p:nvPr>
        </p:nvSpPr>
        <p:spPr/>
        <p:txBody>
          <a:bodyPr>
            <a:normAutofit fontScale="92500" lnSpcReduction="10000"/>
          </a:bodyPr>
          <a:lstStyle/>
          <a:p>
            <a:r>
              <a:rPr lang="fr-CA" dirty="0"/>
              <a:t>Programme de prévention pour tous les chantiers comptant plus de 10 </a:t>
            </a:r>
            <a:r>
              <a:rPr lang="fr-CA" dirty="0" err="1"/>
              <a:t>travailleur.euse.s</a:t>
            </a:r>
            <a:r>
              <a:rPr lang="fr-CA" dirty="0"/>
              <a:t> </a:t>
            </a:r>
            <a:r>
              <a:rPr lang="fr-CA" b="1" dirty="0"/>
              <a:t>(vigueur 1</a:t>
            </a:r>
            <a:r>
              <a:rPr lang="fr-CA" b="1" baseline="30000" dirty="0"/>
              <a:t>er</a:t>
            </a:r>
            <a:r>
              <a:rPr lang="fr-CA" b="1" dirty="0"/>
              <a:t> janvier 2023)</a:t>
            </a:r>
          </a:p>
          <a:p>
            <a:r>
              <a:rPr lang="fr-CA" dirty="0"/>
              <a:t>Comité de chantier pour tous les chantiers de plus de 20 </a:t>
            </a:r>
            <a:r>
              <a:rPr lang="fr-CA" dirty="0" err="1"/>
              <a:t>travailleur.euse.s</a:t>
            </a:r>
            <a:r>
              <a:rPr lang="fr-CA" dirty="0"/>
              <a:t> </a:t>
            </a:r>
            <a:r>
              <a:rPr lang="fr-CA" b="1" dirty="0"/>
              <a:t>(vigueur 1</a:t>
            </a:r>
            <a:r>
              <a:rPr lang="fr-CA" b="1" baseline="30000" dirty="0"/>
              <a:t>er</a:t>
            </a:r>
            <a:r>
              <a:rPr lang="fr-CA" b="1" dirty="0"/>
              <a:t> janvier 2023)</a:t>
            </a:r>
          </a:p>
          <a:p>
            <a:r>
              <a:rPr lang="fr-CA" dirty="0"/>
              <a:t>Les associations accréditées désignent des </a:t>
            </a:r>
            <a:r>
              <a:rPr lang="fr-CA" dirty="0" err="1"/>
              <a:t>représentant.e.s</a:t>
            </a:r>
            <a:r>
              <a:rPr lang="fr-CA" dirty="0"/>
              <a:t> sur ces comités;</a:t>
            </a:r>
          </a:p>
          <a:p>
            <a:r>
              <a:rPr lang="fr-CA" dirty="0"/>
              <a:t>Formation de membres des comités, aux frais de l’employeur, selon un programme déterminé par la Commission;</a:t>
            </a:r>
          </a:p>
          <a:p>
            <a:r>
              <a:rPr lang="fr-CA" dirty="0" err="1"/>
              <a:t>Un.e</a:t>
            </a:r>
            <a:r>
              <a:rPr lang="fr-CA" dirty="0"/>
              <a:t> </a:t>
            </a:r>
            <a:r>
              <a:rPr lang="fr-CA" dirty="0" err="1"/>
              <a:t>représentant.e</a:t>
            </a:r>
            <a:r>
              <a:rPr lang="fr-CA" dirty="0"/>
              <a:t> à la santé-sécurité doit être </a:t>
            </a:r>
            <a:r>
              <a:rPr lang="fr-CA" dirty="0" err="1"/>
              <a:t>nommé.e</a:t>
            </a:r>
            <a:r>
              <a:rPr lang="fr-CA" dirty="0"/>
              <a:t> pour tous les chantiers comptant plus de 10 </a:t>
            </a:r>
            <a:r>
              <a:rPr lang="fr-CA" dirty="0" err="1"/>
              <a:t>travailleur.euse.s</a:t>
            </a:r>
            <a:r>
              <a:rPr lang="fr-CA" dirty="0"/>
              <a:t> </a:t>
            </a:r>
            <a:r>
              <a:rPr lang="fr-CA" b="1" dirty="0"/>
              <a:t>(vigueur 1</a:t>
            </a:r>
            <a:r>
              <a:rPr lang="fr-CA" b="1" baseline="30000" dirty="0"/>
              <a:t>er</a:t>
            </a:r>
            <a:r>
              <a:rPr lang="fr-CA" b="1" dirty="0"/>
              <a:t> janvier 2023)</a:t>
            </a:r>
          </a:p>
          <a:p>
            <a:pPr marL="0" indent="0">
              <a:buNone/>
            </a:pPr>
            <a:r>
              <a:rPr lang="fr-CA" dirty="0"/>
              <a:t>  </a:t>
            </a:r>
          </a:p>
          <a:p>
            <a:endParaRPr lang="fr-CA" dirty="0"/>
          </a:p>
          <a:p>
            <a:endParaRPr lang="en-US" dirty="0"/>
          </a:p>
        </p:txBody>
      </p:sp>
    </p:spTree>
    <p:extLst>
      <p:ext uri="{BB962C8B-B14F-4D97-AF65-F5344CB8AC3E}">
        <p14:creationId xmlns:p14="http://schemas.microsoft.com/office/powerpoint/2010/main" val="4000235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Et la construction dans tout ça</a:t>
            </a:r>
            <a:endParaRPr lang="en-US" dirty="0"/>
          </a:p>
        </p:txBody>
      </p:sp>
      <p:sp>
        <p:nvSpPr>
          <p:cNvPr id="3" name="Espace réservé du contenu 2"/>
          <p:cNvSpPr>
            <a:spLocks noGrp="1"/>
          </p:cNvSpPr>
          <p:nvPr>
            <p:ph idx="1"/>
          </p:nvPr>
        </p:nvSpPr>
        <p:spPr/>
        <p:txBody>
          <a:bodyPr>
            <a:normAutofit fontScale="92500" lnSpcReduction="20000"/>
          </a:bodyPr>
          <a:lstStyle/>
          <a:p>
            <a:endParaRPr lang="fr-CA" dirty="0"/>
          </a:p>
          <a:p>
            <a:r>
              <a:rPr lang="fr-CA" dirty="0"/>
              <a:t>207 (loi). Un comité de chantier se réunit au moins une fois toutes les deux semaines, sous réserve des règlements.</a:t>
            </a:r>
          </a:p>
          <a:p>
            <a:r>
              <a:rPr lang="fr-CA" dirty="0"/>
              <a:t>Les réunions se tiennent durant les heures régulières de travail sauf en cas de décision contraire du comité.</a:t>
            </a:r>
          </a:p>
          <a:p>
            <a:r>
              <a:rPr lang="fr-CA" dirty="0"/>
              <a:t>À défaut par le comité d’établir ses propres règles de fonctionnement, il doit appliquer celles qui sont établies par règlement.</a:t>
            </a:r>
          </a:p>
          <a:p>
            <a:r>
              <a:rPr lang="fr-CA" dirty="0"/>
              <a:t>« 41(</a:t>
            </a:r>
            <a:r>
              <a:rPr lang="fr-CA" dirty="0" err="1"/>
              <a:t>regl</a:t>
            </a:r>
            <a:r>
              <a:rPr lang="fr-CA" dirty="0"/>
              <a:t>). Le comité de chantier tient sa première réunion dans les 14 jours suivant la date du début des travaux.</a:t>
            </a:r>
            <a:endParaRPr lang="en-US" dirty="0"/>
          </a:p>
          <a:p>
            <a:r>
              <a:rPr lang="fr-CA"/>
              <a:t>« 42(</a:t>
            </a:r>
            <a:r>
              <a:rPr lang="fr-CA" dirty="0" err="1"/>
              <a:t>regl</a:t>
            </a:r>
            <a:r>
              <a:rPr lang="fr-CA" dirty="0"/>
              <a:t>). Malgré la fréquence minimale des réunions prévue au premier alinéa de l’article 207 de la Loi, le comité de chantier d’un chantier de construction groupant 100 travailleurs et plus se réunit au moins une fois par semaine.</a:t>
            </a:r>
            <a:endParaRPr lang="en-US" dirty="0"/>
          </a:p>
          <a:p>
            <a:endParaRPr lang="en-US" dirty="0"/>
          </a:p>
        </p:txBody>
      </p:sp>
    </p:spTree>
    <p:extLst>
      <p:ext uri="{BB962C8B-B14F-4D97-AF65-F5344CB8AC3E}">
        <p14:creationId xmlns:p14="http://schemas.microsoft.com/office/powerpoint/2010/main" val="5263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Et la construction dans tout ça?</a:t>
            </a:r>
            <a:endParaRPr lang="en-US" dirty="0"/>
          </a:p>
        </p:txBody>
      </p:sp>
      <p:sp>
        <p:nvSpPr>
          <p:cNvPr id="3" name="Espace réservé du contenu 2"/>
          <p:cNvSpPr>
            <a:spLocks noGrp="1"/>
          </p:cNvSpPr>
          <p:nvPr>
            <p:ph idx="1"/>
          </p:nvPr>
        </p:nvSpPr>
        <p:spPr/>
        <p:txBody>
          <a:bodyPr>
            <a:normAutofit lnSpcReduction="10000"/>
          </a:bodyPr>
          <a:lstStyle/>
          <a:p>
            <a:r>
              <a:rPr lang="fr-CA" dirty="0"/>
              <a:t>Le/la </a:t>
            </a:r>
            <a:r>
              <a:rPr lang="fr-CA" dirty="0" err="1"/>
              <a:t>représentant.e</a:t>
            </a:r>
            <a:r>
              <a:rPr lang="fr-CA" dirty="0"/>
              <a:t> santé-sécurité est </a:t>
            </a:r>
            <a:r>
              <a:rPr lang="fr-CA" dirty="0" err="1"/>
              <a:t>nommé.e</a:t>
            </a:r>
            <a:r>
              <a:rPr lang="fr-CA" dirty="0"/>
              <a:t> par la majorité des </a:t>
            </a:r>
            <a:r>
              <a:rPr lang="fr-CA" dirty="0" err="1"/>
              <a:t>travailleur.euse.s</a:t>
            </a:r>
            <a:r>
              <a:rPr lang="fr-CA" dirty="0"/>
              <a:t> sur le chantier, ou à défaut, par l’association accrédité majoritaire sur le chantier;</a:t>
            </a:r>
          </a:p>
          <a:p>
            <a:r>
              <a:rPr lang="fr-CA" dirty="0"/>
              <a:t>Au moins 1 </a:t>
            </a:r>
            <a:r>
              <a:rPr lang="fr-CA" dirty="0" err="1"/>
              <a:t>représentant.e</a:t>
            </a:r>
            <a:r>
              <a:rPr lang="fr-CA" dirty="0"/>
              <a:t> santé-sécurité à temps-plein pour les chantiers comptant plus de 100 </a:t>
            </a:r>
            <a:r>
              <a:rPr lang="fr-CA" dirty="0" err="1"/>
              <a:t>travailleur.euse.s</a:t>
            </a:r>
            <a:r>
              <a:rPr lang="fr-CA" dirty="0"/>
              <a:t> ou d’une valeur supérieur à 12 000 000$;</a:t>
            </a:r>
          </a:p>
          <a:p>
            <a:r>
              <a:rPr lang="fr-CA" dirty="0"/>
              <a:t>Formation des </a:t>
            </a:r>
            <a:r>
              <a:rPr lang="fr-CA" dirty="0" err="1"/>
              <a:t>représentant.e.s</a:t>
            </a:r>
            <a:r>
              <a:rPr lang="fr-CA" dirty="0"/>
              <a:t> à la santé-sécurité à la charge de l’employeur selon un programme déterminé par la Commission;</a:t>
            </a:r>
          </a:p>
          <a:p>
            <a:r>
              <a:rPr lang="fr-CA" dirty="0"/>
              <a:t>Au moins 1 </a:t>
            </a:r>
            <a:r>
              <a:rPr lang="fr-CA" dirty="0" err="1"/>
              <a:t>coordonateur.trice</a:t>
            </a:r>
            <a:r>
              <a:rPr lang="fr-CA" dirty="0"/>
              <a:t> santé-sécurité (cadre) </a:t>
            </a:r>
            <a:r>
              <a:rPr lang="fr-CA" dirty="0" err="1"/>
              <a:t>nommé.e</a:t>
            </a:r>
            <a:r>
              <a:rPr lang="fr-CA" dirty="0"/>
              <a:t> sur un chantier comptant plus de 100 </a:t>
            </a:r>
            <a:r>
              <a:rPr lang="fr-CA" dirty="0" err="1"/>
              <a:t>travailleur.euse.s</a:t>
            </a:r>
            <a:r>
              <a:rPr lang="fr-CA" dirty="0"/>
              <a:t> ou d’une valeur de plus de 12 000 000$;</a:t>
            </a:r>
            <a:endParaRPr lang="en-US" dirty="0"/>
          </a:p>
        </p:txBody>
      </p:sp>
    </p:spTree>
    <p:extLst>
      <p:ext uri="{BB962C8B-B14F-4D97-AF65-F5344CB8AC3E}">
        <p14:creationId xmlns:p14="http://schemas.microsoft.com/office/powerpoint/2010/main" val="1467133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Et la construction dans tout ça?</a:t>
            </a:r>
            <a:endParaRPr lang="en-US" dirty="0"/>
          </a:p>
        </p:txBody>
      </p:sp>
      <p:sp>
        <p:nvSpPr>
          <p:cNvPr id="3" name="Espace réservé du contenu 2"/>
          <p:cNvSpPr>
            <a:spLocks noGrp="1"/>
          </p:cNvSpPr>
          <p:nvPr>
            <p:ph idx="1"/>
          </p:nvPr>
        </p:nvSpPr>
        <p:spPr/>
        <p:txBody>
          <a:bodyPr>
            <a:normAutofit fontScale="47500" lnSpcReduction="20000"/>
          </a:bodyPr>
          <a:lstStyle/>
          <a:p>
            <a:endParaRPr lang="fr-CA" dirty="0"/>
          </a:p>
          <a:p>
            <a:r>
              <a:rPr lang="fr-CA" dirty="0"/>
              <a:t>« 48. Le temps minimal que le représentant en santé et en sécurité peut consacrer, par jour, à l’exercice de ses fonctions, à l’exception de celles visées aux paragraphes 2°, 6° et 7° de l’article 210 de la Loi, est, selon le nombre de travailleurs présents sur le chantier de construction, le suivant :</a:t>
            </a:r>
          </a:p>
          <a:p>
            <a:r>
              <a:rPr lang="fr-CA" dirty="0"/>
              <a:t>1° de 10 à 24 travailleurs : 1 heure;</a:t>
            </a:r>
          </a:p>
          <a:p>
            <a:r>
              <a:rPr lang="fr-CA" dirty="0"/>
              <a:t>2° de 25 à 49 travailleurs : 3 heures;</a:t>
            </a:r>
          </a:p>
          <a:p>
            <a:r>
              <a:rPr lang="fr-CA" dirty="0"/>
              <a:t>3° de 50 à 74 travailleurs : 4 heures;</a:t>
            </a:r>
          </a:p>
          <a:p>
            <a:r>
              <a:rPr lang="fr-CA" dirty="0"/>
              <a:t>4° de 75 à 99 travailleurs : 6 heures;</a:t>
            </a:r>
          </a:p>
          <a:p>
            <a:r>
              <a:rPr lang="fr-CA" dirty="0"/>
              <a:t>5° de 100 travailleurs et plus : 8 heures.</a:t>
            </a:r>
          </a:p>
          <a:p>
            <a:endParaRPr lang="fr-CA" dirty="0"/>
          </a:p>
          <a:p>
            <a:r>
              <a:rPr lang="fr-CA" dirty="0"/>
              <a:t>« 49. Le nombre minimal de représentants en santé et en sécurité désignés conformément à l’article 212.1 de la Loi est, selon le nombre de travailleurs présents sur le chantier de construction, le suivant :</a:t>
            </a:r>
          </a:p>
          <a:p>
            <a:endParaRPr lang="fr-CA" dirty="0"/>
          </a:p>
          <a:p>
            <a:r>
              <a:rPr lang="fr-CA" dirty="0"/>
              <a:t>1° de 100 à 299 travailleurs : 1;</a:t>
            </a:r>
          </a:p>
          <a:p>
            <a:r>
              <a:rPr lang="fr-CA" dirty="0"/>
              <a:t>2° de 300 à 599 travailleurs : 2;</a:t>
            </a:r>
          </a:p>
          <a:p>
            <a:r>
              <a:rPr lang="fr-CA" dirty="0"/>
              <a:t>3° de 600 à 899 travailleurs : 3;</a:t>
            </a:r>
          </a:p>
          <a:p>
            <a:r>
              <a:rPr lang="fr-CA" dirty="0"/>
              <a:t>4° de 900 à 1 199 travailleurs : 4;</a:t>
            </a:r>
          </a:p>
          <a:p>
            <a:r>
              <a:rPr lang="fr-CA" dirty="0"/>
              <a:t>5° de 1 200 travailleurs et plus : 5.</a:t>
            </a:r>
          </a:p>
        </p:txBody>
      </p:sp>
    </p:spTree>
    <p:extLst>
      <p:ext uri="{BB962C8B-B14F-4D97-AF65-F5344CB8AC3E}">
        <p14:creationId xmlns:p14="http://schemas.microsoft.com/office/powerpoint/2010/main" val="299213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101A1AEB-2940-D04D-A651-04DC7FE13D8B}"/>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2186" y="0"/>
            <a:ext cx="11239814" cy="6858000"/>
          </a:xfrm>
          <a:prstGeom prst="rect">
            <a:avLst/>
          </a:prstGeom>
        </p:spPr>
      </p:pic>
      <p:sp>
        <p:nvSpPr>
          <p:cNvPr id="2" name="Titre 1"/>
          <p:cNvSpPr>
            <a:spLocks noGrp="1"/>
          </p:cNvSpPr>
          <p:nvPr>
            <p:ph type="title"/>
          </p:nvPr>
        </p:nvSpPr>
        <p:spPr/>
        <p:txBody>
          <a:bodyPr/>
          <a:lstStyle/>
          <a:p>
            <a:r>
              <a:rPr lang="fr-CA" dirty="0"/>
              <a:t>Et coté maternité sans danger?</a:t>
            </a:r>
            <a:endParaRPr lang="en-US" dirty="0"/>
          </a:p>
        </p:txBody>
      </p:sp>
      <p:sp>
        <p:nvSpPr>
          <p:cNvPr id="3" name="Espace réservé du contenu 2"/>
          <p:cNvSpPr>
            <a:spLocks noGrp="1"/>
          </p:cNvSpPr>
          <p:nvPr>
            <p:ph idx="1"/>
          </p:nvPr>
        </p:nvSpPr>
        <p:spPr/>
        <p:txBody>
          <a:bodyPr/>
          <a:lstStyle/>
          <a:p>
            <a:r>
              <a:rPr lang="fr-CA" dirty="0"/>
              <a:t>Diminution de l’autorité du médecin traitant, il devra suivre des protocoles préétablis;</a:t>
            </a:r>
          </a:p>
          <a:p>
            <a:r>
              <a:rPr lang="fr-CA" dirty="0"/>
              <a:t>Protocole de retrait préventif uniformisé et décidé par le directeur de la santé publique selon les besoins communiqués par la Commission (« one size fit all »);</a:t>
            </a:r>
          </a:p>
          <a:p>
            <a:r>
              <a:rPr lang="fr-CA" dirty="0"/>
              <a:t>Diminution du rôle du médecin traitant, et de la santé publique, au profit du médecin chargé de la santé au travail dans l’évaluation des situations particulières;</a:t>
            </a:r>
          </a:p>
          <a:p>
            <a:pPr marL="0" indent="0">
              <a:buNone/>
            </a:pPr>
            <a:r>
              <a:rPr lang="fr-CA" dirty="0"/>
              <a:t> </a:t>
            </a:r>
            <a:endParaRPr lang="en-US" dirty="0"/>
          </a:p>
        </p:txBody>
      </p:sp>
    </p:spTree>
    <p:extLst>
      <p:ext uri="{BB962C8B-B14F-4D97-AF65-F5344CB8AC3E}">
        <p14:creationId xmlns:p14="http://schemas.microsoft.com/office/powerpoint/2010/main" val="3274883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Des nouveautés indésirables….!</a:t>
            </a:r>
            <a:endParaRPr lang="en-US" dirty="0"/>
          </a:p>
        </p:txBody>
      </p:sp>
      <p:sp>
        <p:nvSpPr>
          <p:cNvPr id="3" name="Espace réservé du contenu 2"/>
          <p:cNvSpPr>
            <a:spLocks noGrp="1"/>
          </p:cNvSpPr>
          <p:nvPr>
            <p:ph idx="1"/>
          </p:nvPr>
        </p:nvSpPr>
        <p:spPr/>
        <p:txBody>
          <a:bodyPr>
            <a:normAutofit/>
          </a:bodyPr>
          <a:lstStyle/>
          <a:p>
            <a:r>
              <a:rPr lang="fr-CA" dirty="0"/>
              <a:t>L’apparition du concept de multi-établissement, à la seule discrétion de l’employeur. Il devra uniquement tenir compte de la capacité du/de la </a:t>
            </a:r>
            <a:r>
              <a:rPr lang="fr-CA" dirty="0" err="1"/>
              <a:t>représentant.e</a:t>
            </a:r>
            <a:r>
              <a:rPr lang="fr-CA" dirty="0"/>
              <a:t> à la santé-sécurité d’accomplir son mandat dans le regroupement des établissements visés. En conséquence: diminution de l’implication locale et de la capacité locale de régler les problèmes;</a:t>
            </a:r>
          </a:p>
          <a:p>
            <a:r>
              <a:rPr lang="fr-CA" dirty="0"/>
              <a:t>Judiciarisation de la prévention. Si l’employeur et les </a:t>
            </a:r>
            <a:r>
              <a:rPr lang="fr-CA" dirty="0" err="1"/>
              <a:t>travailleur.euse.s</a:t>
            </a:r>
            <a:r>
              <a:rPr lang="fr-CA" dirty="0"/>
              <a:t> ne s’entendent pas sur les fonctionnements du CSS et l’implication du/de la </a:t>
            </a:r>
            <a:r>
              <a:rPr lang="fr-CA" dirty="0" err="1"/>
              <a:t>représentant.e</a:t>
            </a:r>
            <a:r>
              <a:rPr lang="fr-CA" dirty="0"/>
              <a:t>. santé-sécurité, la CNESST rendra une décision. Cette décision pourra être contestée devant le TAT. </a:t>
            </a:r>
          </a:p>
          <a:p>
            <a:pPr marL="0" indent="0">
              <a:buNone/>
            </a:pPr>
            <a:endParaRPr lang="en-US" dirty="0"/>
          </a:p>
        </p:txBody>
      </p:sp>
    </p:spTree>
    <p:extLst>
      <p:ext uri="{BB962C8B-B14F-4D97-AF65-F5344CB8AC3E}">
        <p14:creationId xmlns:p14="http://schemas.microsoft.com/office/powerpoint/2010/main" val="210038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regardant, chat, assis, différent&#10;&#10;Description générée automatiquement">
            <a:extLst>
              <a:ext uri="{FF2B5EF4-FFF2-40B4-BE49-F238E27FC236}">
                <a16:creationId xmlns:a16="http://schemas.microsoft.com/office/drawing/2014/main" id="{4FDDB311-4114-3D43-94DC-DBFB24ED928A}"/>
              </a:ext>
            </a:extLst>
          </p:cNvPr>
          <p:cNvPicPr>
            <a:picLocks noGrp="1" noChangeAspect="1"/>
          </p:cNvPicPr>
          <p:nvPr>
            <p:ph idx="1"/>
            <p:custDataLst>
              <p:tags r:id="rId1"/>
            </p:custDataLst>
          </p:nvPr>
        </p:nvPicPr>
        <p:blipFill rotWithShape="1">
          <a:blip r:embed="rId4">
            <a:alphaModFix amt="3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21841" r="-2" b="1460"/>
          <a:stretch/>
        </p:blipFill>
        <p:spPr>
          <a:xfrm>
            <a:off x="-147243" y="1"/>
            <a:ext cx="12191980" cy="6857999"/>
          </a:xfrm>
          <a:prstGeom prst="rect">
            <a:avLst/>
          </a:prstGeom>
        </p:spPr>
      </p:pic>
      <p:sp>
        <p:nvSpPr>
          <p:cNvPr id="2" name="Titre 1">
            <a:extLst>
              <a:ext uri="{FF2B5EF4-FFF2-40B4-BE49-F238E27FC236}">
                <a16:creationId xmlns:a16="http://schemas.microsoft.com/office/drawing/2014/main" id="{9C62EB90-EC86-6449-B6C5-0FE740BD790D}"/>
              </a:ext>
            </a:extLst>
          </p:cNvPr>
          <p:cNvSpPr>
            <a:spLocks noGrp="1"/>
          </p:cNvSpPr>
          <p:nvPr>
            <p:ph type="title"/>
          </p:nvPr>
        </p:nvSpPr>
        <p:spPr>
          <a:xfrm>
            <a:off x="838200" y="2531855"/>
            <a:ext cx="10515600" cy="1325563"/>
          </a:xfrm>
        </p:spPr>
        <p:txBody>
          <a:bodyPr/>
          <a:lstStyle/>
          <a:p>
            <a:pPr algn="ctr"/>
            <a:r>
              <a:rPr lang="fr-CA" dirty="0"/>
              <a:t>Les constats problématiques en réparation des lésions professionnelles</a:t>
            </a:r>
          </a:p>
        </p:txBody>
      </p:sp>
    </p:spTree>
    <p:extLst>
      <p:ext uri="{BB962C8B-B14F-4D97-AF65-F5344CB8AC3E}">
        <p14:creationId xmlns:p14="http://schemas.microsoft.com/office/powerpoint/2010/main" val="1648456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074A24-824A-4FC5-B382-80DAB3D0D7CE}"/>
              </a:ext>
            </a:extLst>
          </p:cNvPr>
          <p:cNvSpPr>
            <a:spLocks noGrp="1"/>
          </p:cNvSpPr>
          <p:nvPr>
            <p:ph type="title"/>
            <p:custDataLst>
              <p:tags r:id="rId1"/>
            </p:custDataLst>
          </p:nvPr>
        </p:nvSpPr>
        <p:spPr>
          <a:xfrm>
            <a:off x="838201" y="1065862"/>
            <a:ext cx="3313164" cy="4726276"/>
          </a:xfrm>
        </p:spPr>
        <p:txBody>
          <a:bodyPr vert="horz" lIns="91440" tIns="45720" rIns="91440" bIns="45720" rtlCol="0" anchor="ctr">
            <a:normAutofit/>
          </a:bodyPr>
          <a:lstStyle/>
          <a:p>
            <a:pPr algn="r"/>
            <a:r>
              <a:rPr lang="fr-CA" sz="4000" dirty="0">
                <a:solidFill>
                  <a:srgbClr val="FFFFFF"/>
                </a:solidFill>
              </a:rPr>
              <a:t>Quelques gains avec le PL59 en réparation</a:t>
            </a:r>
          </a:p>
        </p:txBody>
      </p:sp>
      <p:sp>
        <p:nvSpPr>
          <p:cNvPr id="8" name="ZoneTexte 7">
            <a:extLst>
              <a:ext uri="{FF2B5EF4-FFF2-40B4-BE49-F238E27FC236}">
                <a16:creationId xmlns:a16="http://schemas.microsoft.com/office/drawing/2014/main" id="{AF1D37DF-DBD0-4B15-8C8D-6CC6C3D2C3E3}"/>
              </a:ext>
            </a:extLst>
          </p:cNvPr>
          <p:cNvSpPr txBox="1"/>
          <p:nvPr>
            <p:custDataLst>
              <p:tags r:id="rId2"/>
            </p:custDataLst>
          </p:nvPr>
        </p:nvSpPr>
        <p:spPr>
          <a:xfrm>
            <a:off x="4206160" y="149902"/>
            <a:ext cx="7838577" cy="6708098"/>
          </a:xfrm>
          <a:prstGeom prst="rect">
            <a:avLst/>
          </a:prstGeom>
        </p:spPr>
        <p:txBody>
          <a:bodyPr vert="horz" lIns="91440" tIns="45720" rIns="91440" bIns="45720" rtlCol="0" anchor="ctr">
            <a:normAutofit/>
          </a:bodyPr>
          <a:lstStyle/>
          <a:p>
            <a:pPr marL="742950" lvl="1" indent="-228600" defTabSz="914400">
              <a:lnSpc>
                <a:spcPct val="90000"/>
              </a:lnSpc>
              <a:spcAft>
                <a:spcPts val="600"/>
              </a:spcAft>
              <a:buFont typeface="Arial" panose="020B0604020202020204" pitchFamily="34" charset="0"/>
              <a:buChar char="•"/>
            </a:pPr>
            <a:r>
              <a:rPr lang="fr-CA" sz="2400" dirty="0">
                <a:solidFill>
                  <a:srgbClr val="FFFFFF"/>
                </a:solidFill>
              </a:rPr>
              <a:t>Une plus grande inclusion des travailleuses domestiques, avec toutefois un plancher sur le nombre d’heures travaillées </a:t>
            </a:r>
            <a:r>
              <a:rPr lang="fr-CA" sz="2400" dirty="0" smtClean="0">
                <a:solidFill>
                  <a:schemeClr val="accent1"/>
                </a:solidFill>
              </a:rPr>
              <a:t>[ </a:t>
            </a:r>
            <a:r>
              <a:rPr lang="fr-CA" sz="2400" dirty="0">
                <a:solidFill>
                  <a:schemeClr val="accent1"/>
                </a:solidFill>
              </a:rPr>
              <a:t>6 avril 2022</a:t>
            </a:r>
            <a:r>
              <a:rPr lang="fr-CA" sz="2400" dirty="0" smtClean="0">
                <a:solidFill>
                  <a:schemeClr val="accent1"/>
                </a:solidFill>
              </a:rPr>
              <a:t>] </a:t>
            </a:r>
            <a:r>
              <a:rPr lang="fr-CA" sz="2400" dirty="0" smtClean="0"/>
              <a:t>et des étudiants/stagiaires;</a:t>
            </a:r>
            <a:endParaRPr lang="fr-CA" sz="2400" dirty="0"/>
          </a:p>
          <a:p>
            <a:pPr marL="742950" lvl="1" indent="-228600" defTabSz="914400">
              <a:lnSpc>
                <a:spcPct val="90000"/>
              </a:lnSpc>
              <a:spcAft>
                <a:spcPts val="600"/>
              </a:spcAft>
              <a:buFont typeface="Arial" panose="020B0604020202020204" pitchFamily="34" charset="0"/>
              <a:buChar char="•"/>
            </a:pPr>
            <a:r>
              <a:rPr lang="fr-CA" sz="2400" dirty="0">
                <a:solidFill>
                  <a:srgbClr val="FFFFFF"/>
                </a:solidFill>
                <a:cs typeface="Calibri"/>
              </a:rPr>
              <a:t>L'ajout d'une obligation de la CNESST </a:t>
            </a:r>
            <a:r>
              <a:rPr lang="fr-CA" sz="2400" dirty="0">
                <a:ea typeface="+mn-lt"/>
                <a:cs typeface="+mn-lt"/>
              </a:rPr>
              <a:t>d'informer et renseigner les </a:t>
            </a:r>
            <a:r>
              <a:rPr lang="fr-CA" sz="2400" dirty="0" err="1">
                <a:ea typeface="+mn-lt"/>
                <a:cs typeface="+mn-lt"/>
              </a:rPr>
              <a:t>travailleur·euses</a:t>
            </a:r>
            <a:r>
              <a:rPr lang="fr-CA" sz="2400" dirty="0">
                <a:ea typeface="+mn-lt"/>
                <a:cs typeface="+mn-lt"/>
              </a:rPr>
              <a:t> et les employeurs sur leurs droits et leurs obligations prévus à la loi et d'offrir des « mesures de soutien » aux personnes non représentées par une association accréditée (art 167 LSST, art 207 du PL) </a:t>
            </a:r>
            <a:r>
              <a:rPr lang="fr-CA" sz="2400" dirty="0" smtClean="0">
                <a:solidFill>
                  <a:schemeClr val="accent1"/>
                </a:solidFill>
                <a:ea typeface="+mn-lt"/>
                <a:cs typeface="+mn-lt"/>
              </a:rPr>
              <a:t>[</a:t>
            </a:r>
            <a:r>
              <a:rPr lang="fr-CA" sz="2400" dirty="0" smtClean="0">
                <a:solidFill>
                  <a:schemeClr val="accent1"/>
                </a:solidFill>
              </a:rPr>
              <a:t> </a:t>
            </a:r>
            <a:r>
              <a:rPr lang="fr-CA" sz="2400" dirty="0">
                <a:solidFill>
                  <a:schemeClr val="accent1"/>
                </a:solidFill>
              </a:rPr>
              <a:t>1</a:t>
            </a:r>
            <a:r>
              <a:rPr lang="fr-CA" sz="2400" baseline="30000" dirty="0">
                <a:solidFill>
                  <a:schemeClr val="accent1"/>
                </a:solidFill>
              </a:rPr>
              <a:t>er</a:t>
            </a:r>
            <a:r>
              <a:rPr lang="fr-CA" sz="2400" dirty="0">
                <a:solidFill>
                  <a:schemeClr val="accent1"/>
                </a:solidFill>
              </a:rPr>
              <a:t> janvier 2022</a:t>
            </a:r>
            <a:r>
              <a:rPr lang="fr-CA" sz="2400" dirty="0" smtClean="0">
                <a:solidFill>
                  <a:schemeClr val="accent1"/>
                </a:solidFill>
              </a:rPr>
              <a:t>]</a:t>
            </a:r>
            <a:endParaRPr lang="fr-CA" sz="2400" dirty="0">
              <a:solidFill>
                <a:schemeClr val="accent1"/>
              </a:solidFill>
            </a:endParaRPr>
          </a:p>
        </p:txBody>
      </p:sp>
      <p:cxnSp>
        <p:nvCxnSpPr>
          <p:cNvPr id="17" name="Connecteur droit 16">
            <a:extLst>
              <a:ext uri="{FF2B5EF4-FFF2-40B4-BE49-F238E27FC236}">
                <a16:creationId xmlns:a16="http://schemas.microsoft.com/office/drawing/2014/main" id="{0668F179-76DA-F448-89D4-E9D0DDD0B515}"/>
              </a:ext>
            </a:extLst>
          </p:cNvPr>
          <p:cNvCxnSpPr/>
          <p:nvPr/>
        </p:nvCxnSpPr>
        <p:spPr>
          <a:xfrm>
            <a:off x="4452730" y="1065862"/>
            <a:ext cx="0" cy="51560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062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92E2B-6DE2-EE4A-A7E0-C0E452D5BB13}"/>
              </a:ext>
            </a:extLst>
          </p:cNvPr>
          <p:cNvSpPr>
            <a:spLocks noGrp="1"/>
          </p:cNvSpPr>
          <p:nvPr>
            <p:ph type="title"/>
          </p:nvPr>
        </p:nvSpPr>
        <p:spPr>
          <a:xfrm>
            <a:off x="389021" y="204705"/>
            <a:ext cx="10763250" cy="1325563"/>
          </a:xfrm>
        </p:spPr>
        <p:txBody>
          <a:bodyPr/>
          <a:lstStyle/>
          <a:p>
            <a:r>
              <a:rPr lang="fr-CA" dirty="0"/>
              <a:t>La reconnaissance d’une lésion professionnelle </a:t>
            </a:r>
          </a:p>
        </p:txBody>
      </p:sp>
      <p:sp>
        <p:nvSpPr>
          <p:cNvPr id="7" name="ZoneTexte 6">
            <a:extLst>
              <a:ext uri="{FF2B5EF4-FFF2-40B4-BE49-F238E27FC236}">
                <a16:creationId xmlns:a16="http://schemas.microsoft.com/office/drawing/2014/main" id="{EFA588DA-FC40-F84E-95F2-26929DC4161C}"/>
              </a:ext>
            </a:extLst>
          </p:cNvPr>
          <p:cNvSpPr txBox="1"/>
          <p:nvPr/>
        </p:nvSpPr>
        <p:spPr>
          <a:xfrm>
            <a:off x="266699" y="1690688"/>
            <a:ext cx="11537373" cy="4401205"/>
          </a:xfrm>
          <a:prstGeom prst="rect">
            <a:avLst/>
          </a:prstGeom>
          <a:noFill/>
        </p:spPr>
        <p:txBody>
          <a:bodyPr wrap="square">
            <a:spAutoFit/>
          </a:bodyPr>
          <a:lstStyle/>
          <a:p>
            <a:pPr marL="285750" indent="-285750" algn="just">
              <a:buFont typeface="Arial" panose="020B0604020202020204" pitchFamily="34" charset="0"/>
              <a:buChar char="•"/>
            </a:pPr>
            <a:r>
              <a:rPr lang="fr-CA" sz="2000" dirty="0">
                <a:solidFill>
                  <a:srgbClr val="FFFF00"/>
                </a:solidFill>
              </a:rPr>
              <a:t>Les maladies professionnelles: </a:t>
            </a:r>
          </a:p>
          <a:p>
            <a:pPr marL="742950" lvl="1" indent="-285750" algn="just">
              <a:buFont typeface="Arial" panose="020B0604020202020204" pitchFamily="34" charset="0"/>
              <a:buChar char="•"/>
            </a:pPr>
            <a:r>
              <a:rPr lang="fr-CA" sz="2000" dirty="0"/>
              <a:t> Art 28.1 :  « </a:t>
            </a:r>
            <a:r>
              <a:rPr lang="fr-CA" sz="2000" u="sng" dirty="0"/>
              <a:t>Un travailleur atteint d'une maladie dont le diagnostic est une atteinte auditive causée par le bruit peut produire une réclamation pour maladie professionnelle s'il satisfait aux critères d'admissibilité prévus par règlement ».</a:t>
            </a:r>
            <a:r>
              <a:rPr lang="fr-CA" sz="2000" dirty="0"/>
              <a:t> </a:t>
            </a:r>
            <a:r>
              <a:rPr lang="fr-CA" sz="2000" dirty="0" smtClean="0">
                <a:solidFill>
                  <a:schemeClr val="accent1"/>
                </a:solidFill>
              </a:rPr>
              <a:t>[ </a:t>
            </a:r>
            <a:r>
              <a:rPr lang="fr-CA" sz="2000" dirty="0">
                <a:solidFill>
                  <a:schemeClr val="accent1"/>
                </a:solidFill>
              </a:rPr>
              <a:t>attente d’un règlement]</a:t>
            </a:r>
          </a:p>
          <a:p>
            <a:pPr marL="742950" lvl="1" indent="-285750" algn="just">
              <a:buFont typeface="Arial" panose="020B0604020202020204" pitchFamily="34" charset="0"/>
              <a:buChar char="•"/>
            </a:pPr>
            <a:r>
              <a:rPr lang="fr-CA" sz="2000" dirty="0"/>
              <a:t>Art 29: « </a:t>
            </a:r>
            <a:r>
              <a:rPr lang="fr-CA" sz="2000" u="sng" dirty="0"/>
              <a:t>Un travailleur est présumé atteint d’une maladie professionnelle s’il est atteint d’une maladie prévue par règlement et si, au jour où il reçoit le diagnostic de cette maladie, il rencontre les conditions particulières en lien avec cette maladie prévues par règlement » </a:t>
            </a:r>
            <a:r>
              <a:rPr lang="fr-CA" sz="2000" dirty="0" smtClean="0">
                <a:solidFill>
                  <a:schemeClr val="accent1"/>
                </a:solidFill>
              </a:rPr>
              <a:t>[en attente du règlement; </a:t>
            </a:r>
            <a:r>
              <a:rPr lang="fr-CA" sz="2000" dirty="0">
                <a:solidFill>
                  <a:schemeClr val="accent1"/>
                </a:solidFill>
              </a:rPr>
              <a:t>6 octobre 2021]</a:t>
            </a:r>
            <a:endParaRPr lang="fr-CA" sz="2000" u="sng" dirty="0">
              <a:solidFill>
                <a:schemeClr val="accent1"/>
              </a:solidFill>
            </a:endParaRPr>
          </a:p>
          <a:p>
            <a:pPr marL="1200150" lvl="2" indent="-285750" algn="just">
              <a:buFont typeface="Arial" panose="020B0604020202020204" pitchFamily="34" charset="0"/>
              <a:buChar char="•"/>
            </a:pPr>
            <a:r>
              <a:rPr lang="fr-CA" sz="2000" dirty="0"/>
              <a:t>Ajout de nouvelles maladies professionnelles: Lyme, Maladie de Parkinson (exposition d’une durée minimale de 10 ans aux pesticides; </a:t>
            </a:r>
            <a:r>
              <a:rPr lang="fr-CA" sz="2000" dirty="0" err="1"/>
              <a:t>Dx</a:t>
            </a:r>
            <a:r>
              <a:rPr lang="fr-CA" sz="2000" dirty="0"/>
              <a:t> ne doit pas avoir été posé plus de 7 ans après la fin de l’exposition); cancers de pompiers (limite si condition personnelle pour le cancer pulmonaire ), trouble de stress post-traumatique.</a:t>
            </a:r>
          </a:p>
          <a:p>
            <a:pPr marL="1200150" lvl="2" indent="-285750" algn="just">
              <a:buFont typeface="Arial" panose="020B0604020202020204" pitchFamily="34" charset="0"/>
              <a:buChar char="•"/>
            </a:pPr>
            <a:r>
              <a:rPr lang="fr-CA" sz="2000" dirty="0"/>
              <a:t>Art 454.1 LATMP: aux fins de l’article 29 LATMP, de déterminer des « </a:t>
            </a:r>
            <a:r>
              <a:rPr lang="fr-CA" sz="2000" u="sng" dirty="0"/>
              <a:t>conditions particulières telles que la durée de l’exposition à un contaminant ou le genre de travail exercé </a:t>
            </a:r>
            <a:r>
              <a:rPr lang="fr-CA" sz="2000" u="sng" dirty="0" smtClean="0"/>
              <a:t>».</a:t>
            </a:r>
            <a:endParaRPr lang="fr-CA" sz="2000" dirty="0"/>
          </a:p>
        </p:txBody>
      </p:sp>
    </p:spTree>
    <p:extLst>
      <p:ext uri="{BB962C8B-B14F-4D97-AF65-F5344CB8AC3E}">
        <p14:creationId xmlns:p14="http://schemas.microsoft.com/office/powerpoint/2010/main" val="4030399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9934B40-CBE7-C440-9555-82F8B8D66493}"/>
              </a:ext>
            </a:extLst>
          </p:cNvPr>
          <p:cNvPicPr>
            <a:picLocks noGrp="1" noChangeAspect="1"/>
          </p:cNvPicPr>
          <p:nvPr>
            <p:ph idx="1"/>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0"/>
            <a:ext cx="12192001" cy="6858000"/>
          </a:xfrm>
        </p:spPr>
      </p:pic>
      <p:sp>
        <p:nvSpPr>
          <p:cNvPr id="2" name="Titre 1">
            <a:extLst>
              <a:ext uri="{FF2B5EF4-FFF2-40B4-BE49-F238E27FC236}">
                <a16:creationId xmlns:a16="http://schemas.microsoft.com/office/drawing/2014/main" id="{D1CEB2AB-CE57-FC4C-8CA5-9A8224356A7D}"/>
              </a:ext>
            </a:extLst>
          </p:cNvPr>
          <p:cNvSpPr>
            <a:spLocks noGrp="1"/>
          </p:cNvSpPr>
          <p:nvPr>
            <p:ph type="title"/>
          </p:nvPr>
        </p:nvSpPr>
        <p:spPr>
          <a:xfrm>
            <a:off x="442414" y="43201"/>
            <a:ext cx="10515600" cy="1325563"/>
          </a:xfrm>
        </p:spPr>
        <p:txBody>
          <a:bodyPr/>
          <a:lstStyle/>
          <a:p>
            <a:r>
              <a:rPr lang="fr-CA" dirty="0"/>
              <a:t>Les comités des maladies professionnelles</a:t>
            </a:r>
          </a:p>
        </p:txBody>
      </p:sp>
      <p:sp>
        <p:nvSpPr>
          <p:cNvPr id="9" name="ZoneTexte 8">
            <a:extLst>
              <a:ext uri="{FF2B5EF4-FFF2-40B4-BE49-F238E27FC236}">
                <a16:creationId xmlns:a16="http://schemas.microsoft.com/office/drawing/2014/main" id="{9D0EB312-EAB6-1F43-A194-865F0EA43026}"/>
              </a:ext>
            </a:extLst>
          </p:cNvPr>
          <p:cNvSpPr txBox="1"/>
          <p:nvPr/>
        </p:nvSpPr>
        <p:spPr>
          <a:xfrm>
            <a:off x="274982" y="1131068"/>
            <a:ext cx="11642035" cy="5647700"/>
          </a:xfrm>
          <a:prstGeom prst="rect">
            <a:avLst/>
          </a:prstGeom>
          <a:noFill/>
        </p:spPr>
        <p:txBody>
          <a:bodyPr wrap="square" rtlCol="0">
            <a:spAutoFit/>
          </a:bodyPr>
          <a:lstStyle/>
          <a:p>
            <a:pPr marL="285750" indent="-285750">
              <a:buFont typeface="Arial" panose="020B0604020202020204" pitchFamily="34" charset="0"/>
              <a:buChar char="•"/>
            </a:pPr>
            <a:r>
              <a:rPr lang="fr-CA" sz="1900" dirty="0">
                <a:solidFill>
                  <a:srgbClr val="FFFF00"/>
                </a:solidFill>
              </a:rPr>
              <a:t>Comité des maladies professionnelles pulmonaires </a:t>
            </a:r>
            <a:r>
              <a:rPr lang="fr-CA" sz="1900" dirty="0"/>
              <a:t>(art 226 et </a:t>
            </a:r>
            <a:r>
              <a:rPr lang="fr-CA" sz="1900" dirty="0" err="1"/>
              <a:t>ss</a:t>
            </a:r>
            <a:r>
              <a:rPr lang="fr-CA" sz="1900" dirty="0"/>
              <a:t> LATMP) </a:t>
            </a:r>
          </a:p>
          <a:p>
            <a:pPr marL="742950" lvl="1" indent="-285750">
              <a:buFont typeface="Arial" panose="020B0604020202020204" pitchFamily="34" charset="0"/>
              <a:buChar char="•"/>
            </a:pPr>
            <a:r>
              <a:rPr lang="fr-CA" sz="1900" dirty="0"/>
              <a:t>Possibilité de rendre une décision sur la base du dossier uniquement si le travailleur y consent (art 230 LATMP) </a:t>
            </a:r>
            <a:endParaRPr lang="fr-CA" sz="1900" dirty="0">
              <a:solidFill>
                <a:schemeClr val="accent1"/>
              </a:solidFill>
            </a:endParaRPr>
          </a:p>
          <a:p>
            <a:pPr marL="742950" lvl="1" indent="-285750">
              <a:buFont typeface="Arial" panose="020B0604020202020204" pitchFamily="34" charset="0"/>
              <a:buChar char="•"/>
            </a:pPr>
            <a:r>
              <a:rPr lang="fr-CA" sz="1900" dirty="0" smtClean="0"/>
              <a:t>CNESST </a:t>
            </a:r>
            <a:r>
              <a:rPr lang="fr-CA" sz="1900" dirty="0"/>
              <a:t>est liée par l’avis du CMPP (art 233 LATMP) [inchangé]</a:t>
            </a:r>
          </a:p>
          <a:p>
            <a:pPr marL="285750" indent="-285750">
              <a:buFont typeface="Arial" panose="020B0604020202020204" pitchFamily="34" charset="0"/>
              <a:buChar char="•"/>
            </a:pPr>
            <a:r>
              <a:rPr lang="fr-CA" sz="1900" dirty="0">
                <a:solidFill>
                  <a:srgbClr val="FFFF00"/>
                </a:solidFill>
              </a:rPr>
              <a:t>Comité des maladies professionnelles oncologiques </a:t>
            </a:r>
            <a:r>
              <a:rPr lang="fr-CA" sz="1900" dirty="0"/>
              <a:t>(art 233.1 et </a:t>
            </a:r>
            <a:r>
              <a:rPr lang="fr-CA" sz="1900" dirty="0" err="1"/>
              <a:t>ss</a:t>
            </a:r>
            <a:r>
              <a:rPr lang="fr-CA" sz="1900" dirty="0"/>
              <a:t> LATMP) </a:t>
            </a:r>
            <a:r>
              <a:rPr lang="fr-CA" sz="1900" dirty="0" smtClean="0"/>
              <a:t>[</a:t>
            </a:r>
            <a:r>
              <a:rPr lang="fr-CA" sz="1900" dirty="0" smtClean="0">
                <a:solidFill>
                  <a:schemeClr val="accent1"/>
                </a:solidFill>
              </a:rPr>
              <a:t> </a:t>
            </a:r>
            <a:r>
              <a:rPr lang="fr-CA" sz="1900" dirty="0">
                <a:solidFill>
                  <a:schemeClr val="accent1"/>
                </a:solidFill>
              </a:rPr>
              <a:t>60 jours après nomination des membres]</a:t>
            </a:r>
          </a:p>
          <a:p>
            <a:pPr marL="742950" lvl="1" indent="-285750">
              <a:buFont typeface="Arial" panose="020B0604020202020204" pitchFamily="34" charset="0"/>
              <a:buChar char="•"/>
            </a:pPr>
            <a:r>
              <a:rPr lang="fr-CA" sz="1900" dirty="0"/>
              <a:t>Pour toutes réclamations de travailleurs de MP oncologiques qui ne sont PAS une maladies pulmonaire ou visée par l’article 29 LATMP.</a:t>
            </a:r>
          </a:p>
          <a:p>
            <a:pPr marL="742950" lvl="1" indent="-285750">
              <a:buFont typeface="Arial" panose="020B0604020202020204" pitchFamily="34" charset="0"/>
              <a:buChar char="•"/>
            </a:pPr>
            <a:r>
              <a:rPr lang="fr-CA" sz="1900" dirty="0"/>
              <a:t>Possibilité de rendre une décision sur la base du dossier uniquement si le travailleur y consent (art 233.5 LATMP)</a:t>
            </a:r>
          </a:p>
          <a:p>
            <a:pPr marL="742950" lvl="1" indent="-285750">
              <a:buFont typeface="Arial" panose="020B0604020202020204" pitchFamily="34" charset="0"/>
              <a:buChar char="•"/>
            </a:pPr>
            <a:r>
              <a:rPr lang="fr-CA" sz="1900" dirty="0"/>
              <a:t>CNESST est liée par l’avis du CMPO relativement au diagnostic et autres constatations (art 233.7 LATMP) </a:t>
            </a:r>
          </a:p>
          <a:p>
            <a:pPr marL="285750" indent="-285750">
              <a:buFont typeface="Arial" panose="020B0604020202020204" pitchFamily="34" charset="0"/>
              <a:buChar char="•"/>
            </a:pPr>
            <a:r>
              <a:rPr lang="fr-CA" sz="1900" dirty="0">
                <a:solidFill>
                  <a:srgbClr val="FFFF00"/>
                </a:solidFill>
              </a:rPr>
              <a:t>Comité scientifique des maladies professionnelles </a:t>
            </a:r>
            <a:r>
              <a:rPr lang="fr-CA" sz="1900" dirty="0"/>
              <a:t>(art 348.1 et </a:t>
            </a:r>
            <a:r>
              <a:rPr lang="fr-CA" sz="1900" dirty="0" err="1"/>
              <a:t>ss</a:t>
            </a:r>
            <a:r>
              <a:rPr lang="fr-CA" sz="1900" dirty="0"/>
              <a:t> LATMP) </a:t>
            </a:r>
            <a:r>
              <a:rPr lang="fr-CA" sz="1900" dirty="0" smtClean="0">
                <a:solidFill>
                  <a:schemeClr val="accent1"/>
                </a:solidFill>
              </a:rPr>
              <a:t>[dès </a:t>
            </a:r>
            <a:r>
              <a:rPr lang="fr-CA" sz="1900" dirty="0">
                <a:solidFill>
                  <a:schemeClr val="accent1"/>
                </a:solidFill>
              </a:rPr>
              <a:t>la nomination des membres]</a:t>
            </a:r>
          </a:p>
          <a:p>
            <a:pPr marL="742950" lvl="1" indent="-285750">
              <a:buFont typeface="Arial" panose="020B0604020202020204" pitchFamily="34" charset="0"/>
              <a:buChar char="•"/>
            </a:pPr>
            <a:r>
              <a:rPr lang="fr-CA" sz="1900" dirty="0"/>
              <a:t>Pouvoir de recommandation uniquement à la CNESST ou au ministre</a:t>
            </a:r>
          </a:p>
          <a:p>
            <a:pPr marL="742950" lvl="1" indent="-285750">
              <a:buFont typeface="Arial" panose="020B0604020202020204" pitchFamily="34" charset="0"/>
              <a:buChar char="•"/>
            </a:pPr>
            <a:r>
              <a:rPr lang="fr-CA" sz="1900" dirty="0"/>
              <a:t>Plusieurs « mandats » lui incombent en vertu de la LATMP (vigies scientifiques; analyse de relations causales entre les maladies et les contaminants ou risques particuliers d’un travail, produire des avis écrits sur l’identification des MP) . Il peut aussi recevoir « tout autre mandat » confié par la commission (art 4348.2 LATMP)</a:t>
            </a:r>
          </a:p>
          <a:p>
            <a:pPr marL="742950" lvl="1" indent="-285750">
              <a:buFont typeface="Arial" panose="020B0604020202020204" pitchFamily="34" charset="0"/>
              <a:buChar char="•"/>
            </a:pPr>
            <a:r>
              <a:rPr lang="fr-CA" sz="1900" dirty="0"/>
              <a:t>Les dépenses annuelles du Comité « tiennent compte des priorités établies par la Commission » (art 348.8 LATMP)</a:t>
            </a:r>
          </a:p>
        </p:txBody>
      </p:sp>
    </p:spTree>
    <p:extLst>
      <p:ext uri="{BB962C8B-B14F-4D97-AF65-F5344CB8AC3E}">
        <p14:creationId xmlns:p14="http://schemas.microsoft.com/office/powerpoint/2010/main" val="120860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Espace réservé du contenu 39">
            <a:extLst>
              <a:ext uri="{FF2B5EF4-FFF2-40B4-BE49-F238E27FC236}">
                <a16:creationId xmlns:a16="http://schemas.microsoft.com/office/drawing/2014/main" id="{91254B1B-1918-B044-A02A-3146C0BB83FC}"/>
              </a:ext>
            </a:extLst>
          </p:cNvPr>
          <p:cNvPicPr>
            <a:picLocks noGrp="1" noChangeAspect="1"/>
          </p:cNvPicPr>
          <p:nvPr>
            <p:ph idx="1"/>
          </p:nvPr>
        </p:nvPicPr>
        <p:blipFill>
          <a:blip r:embed="rId5">
            <a:alphaModFix amt="50000"/>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0" y="0"/>
            <a:ext cx="12192000" cy="6786764"/>
          </a:xfrm>
        </p:spPr>
      </p:pic>
      <p:sp>
        <p:nvSpPr>
          <p:cNvPr id="2" name="Titre 1">
            <a:extLst>
              <a:ext uri="{FF2B5EF4-FFF2-40B4-BE49-F238E27FC236}">
                <a16:creationId xmlns:a16="http://schemas.microsoft.com/office/drawing/2014/main" id="{CEB0C8F2-3579-4B48-8D0B-67E21FBB10F0}"/>
              </a:ext>
            </a:extLst>
          </p:cNvPr>
          <p:cNvSpPr>
            <a:spLocks noGrp="1"/>
          </p:cNvSpPr>
          <p:nvPr>
            <p:ph type="title"/>
            <p:custDataLst>
              <p:tags r:id="rId1"/>
            </p:custDataLst>
          </p:nvPr>
        </p:nvSpPr>
        <p:spPr>
          <a:xfrm>
            <a:off x="1524000" y="457344"/>
            <a:ext cx="9144000" cy="911921"/>
          </a:xfrm>
        </p:spPr>
        <p:txBody>
          <a:bodyPr vert="horz" lIns="91440" tIns="45720" rIns="91440" bIns="45720" rtlCol="0" anchor="b">
            <a:normAutofit fontScale="90000"/>
          </a:bodyPr>
          <a:lstStyle/>
          <a:p>
            <a:pPr algn="ctr"/>
            <a:r>
              <a:rPr lang="en-US" sz="6000" dirty="0">
                <a:solidFill>
                  <a:srgbClr val="FFFFFF"/>
                </a:solidFill>
              </a:rPr>
              <a:t>Le Québec et la SST</a:t>
            </a:r>
          </a:p>
        </p:txBody>
      </p:sp>
      <p:sp>
        <p:nvSpPr>
          <p:cNvPr id="7" name="ZoneTexte 6">
            <a:extLst>
              <a:ext uri="{FF2B5EF4-FFF2-40B4-BE49-F238E27FC236}">
                <a16:creationId xmlns:a16="http://schemas.microsoft.com/office/drawing/2014/main" id="{D6B02F25-67EA-49D1-9E25-94C04FF5CDB6}"/>
              </a:ext>
            </a:extLst>
          </p:cNvPr>
          <p:cNvSpPr txBox="1"/>
          <p:nvPr>
            <p:custDataLst>
              <p:tags r:id="rId2"/>
            </p:custDataLst>
          </p:nvPr>
        </p:nvSpPr>
        <p:spPr>
          <a:xfrm>
            <a:off x="1218889" y="1199751"/>
            <a:ext cx="9174822" cy="526297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CA" sz="2800" dirty="0"/>
              <a:t>En prévention (LSST) (Block </a:t>
            </a:r>
            <a:r>
              <a:rPr lang="fr-CA" sz="2800" i="1" dirty="0"/>
              <a:t>et al</a:t>
            </a:r>
            <a:r>
              <a:rPr lang="fr-CA" sz="2800" dirty="0"/>
              <a:t>, 2000):</a:t>
            </a:r>
          </a:p>
          <a:p>
            <a:pPr marL="742950" lvl="1" indent="-285750">
              <a:buFont typeface="Arial" panose="020B0604020202020204" pitchFamily="34" charset="0"/>
              <a:buChar char="•"/>
            </a:pPr>
            <a:r>
              <a:rPr lang="fr-CA" sz="2800" dirty="0"/>
              <a:t>63</a:t>
            </a:r>
            <a:r>
              <a:rPr lang="fr-CA" sz="2800" baseline="30000" dirty="0"/>
              <a:t>e</a:t>
            </a:r>
            <a:r>
              <a:rPr lang="fr-CA" sz="2800" dirty="0"/>
              <a:t> sur les 63 régimes étudiés: plusieurs faiblesses du régimes en lien avec les mécanismes de prévention prévus à la LATMP qui est réservée à une minorité de secteurs et des amendes et des peines qui sont bien inférieures au Québec en comparaison à celles des autres provinces canadiennes (malgré l’indexation!).</a:t>
            </a:r>
          </a:p>
          <a:p>
            <a:pPr marL="285750" indent="-285750">
              <a:buFont typeface="Arial" panose="020B0604020202020204" pitchFamily="34" charset="0"/>
              <a:buChar char="•"/>
            </a:pPr>
            <a:r>
              <a:rPr lang="fr-CA" sz="2800" dirty="0"/>
              <a:t>En indemnisation et réparation (LATMP) (Block </a:t>
            </a:r>
            <a:r>
              <a:rPr lang="fr-CA" sz="2800" i="1" dirty="0"/>
              <a:t>et al</a:t>
            </a:r>
            <a:r>
              <a:rPr lang="fr-CA" sz="2800" dirty="0"/>
              <a:t>, 2000):</a:t>
            </a:r>
          </a:p>
          <a:p>
            <a:pPr marL="742950" lvl="1" indent="-285750">
              <a:buFont typeface="Arial" panose="020B0604020202020204" pitchFamily="34" charset="0"/>
              <a:buChar char="•"/>
            </a:pPr>
            <a:r>
              <a:rPr lang="fr-CA" sz="2800" dirty="0"/>
              <a:t>10</a:t>
            </a:r>
            <a:r>
              <a:rPr lang="fr-CA" sz="2800" baseline="30000" dirty="0"/>
              <a:t>e</a:t>
            </a:r>
            <a:r>
              <a:rPr lang="fr-CA" sz="2800" dirty="0"/>
              <a:t> sur les 63 régimes étudiés</a:t>
            </a:r>
          </a:p>
          <a:p>
            <a:pPr marL="742950" lvl="1" indent="-285750">
              <a:buFont typeface="Arial" panose="020B0604020202020204" pitchFamily="34" charset="0"/>
              <a:buChar char="•"/>
            </a:pPr>
            <a:r>
              <a:rPr lang="fr-CA" sz="2800" dirty="0"/>
              <a:t>Qualités: couvre la majorité des </a:t>
            </a:r>
            <a:r>
              <a:rPr lang="fr-CA" sz="2800" dirty="0" err="1"/>
              <a:t>travailleur·euses</a:t>
            </a:r>
            <a:r>
              <a:rPr lang="fr-CA" sz="2800" dirty="0"/>
              <a:t>; plancher d’indemnisation; respect de l’opinion du médecin traitant et tribunal d’appel indépendant.</a:t>
            </a:r>
          </a:p>
        </p:txBody>
      </p:sp>
    </p:spTree>
    <p:extLst>
      <p:ext uri="{BB962C8B-B14F-4D97-AF65-F5344CB8AC3E}">
        <p14:creationId xmlns:p14="http://schemas.microsoft.com/office/powerpoint/2010/main" val="3248942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journal&#10;&#10;Description générée automatiquement">
            <a:extLst>
              <a:ext uri="{FF2B5EF4-FFF2-40B4-BE49-F238E27FC236}">
                <a16:creationId xmlns:a16="http://schemas.microsoft.com/office/drawing/2014/main" id="{75A5454A-03F0-49EB-87E6-DDB7B63E98C9}"/>
              </a:ext>
            </a:extLst>
          </p:cNvPr>
          <p:cNvPicPr>
            <a:picLocks noChangeAspect="1"/>
          </p:cNvPicPr>
          <p:nvPr>
            <p:custDataLst>
              <p:tags r:id="rId2"/>
            </p:custDataLst>
          </p:nvPr>
        </p:nvPicPr>
        <p:blipFill rotWithShape="1">
          <a:blip r:embed="rId8">
            <a:alphaModFix amt="35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r="11111"/>
          <a:stretch/>
        </p:blipFill>
        <p:spPr>
          <a:xfrm>
            <a:off x="20" y="10"/>
            <a:ext cx="12191980" cy="6857990"/>
          </a:xfrm>
          <a:prstGeom prst="rect">
            <a:avLst/>
          </a:prstGeom>
        </p:spPr>
      </p:pic>
      <p:sp>
        <p:nvSpPr>
          <p:cNvPr id="2" name="Titre 1">
            <a:extLst>
              <a:ext uri="{FF2B5EF4-FFF2-40B4-BE49-F238E27FC236}">
                <a16:creationId xmlns:a16="http://schemas.microsoft.com/office/drawing/2014/main" id="{FC9229A9-E115-41AD-9775-BA1E8093F483}"/>
              </a:ext>
            </a:extLst>
          </p:cNvPr>
          <p:cNvSpPr>
            <a:spLocks noGrp="1"/>
          </p:cNvSpPr>
          <p:nvPr>
            <p:ph type="title"/>
            <p:custDataLst>
              <p:tags r:id="rId3"/>
            </p:custDataLst>
          </p:nvPr>
        </p:nvSpPr>
        <p:spPr>
          <a:xfrm>
            <a:off x="838200" y="365125"/>
            <a:ext cx="10515600" cy="1325563"/>
          </a:xfrm>
        </p:spPr>
        <p:txBody>
          <a:bodyPr>
            <a:normAutofit/>
          </a:bodyPr>
          <a:lstStyle/>
          <a:p>
            <a:r>
              <a:rPr lang="fr-CA" dirty="0">
                <a:solidFill>
                  <a:srgbClr val="FFFFFF"/>
                </a:solidFill>
              </a:rPr>
              <a:t>La limitation d’accès à L’IRR</a:t>
            </a:r>
          </a:p>
        </p:txBody>
      </p:sp>
      <p:sp>
        <p:nvSpPr>
          <p:cNvPr id="3" name="Espace réservé du contenu 2">
            <a:extLst>
              <a:ext uri="{FF2B5EF4-FFF2-40B4-BE49-F238E27FC236}">
                <a16:creationId xmlns:a16="http://schemas.microsoft.com/office/drawing/2014/main" id="{10E4AF54-948A-40F9-B21A-057EF4AC4126}"/>
              </a:ext>
            </a:extLst>
          </p:cNvPr>
          <p:cNvSpPr>
            <a:spLocks noGrp="1"/>
          </p:cNvSpPr>
          <p:nvPr>
            <p:ph idx="1"/>
            <p:custDataLst>
              <p:tags r:id="rId4"/>
            </p:custDataLst>
          </p:nvPr>
        </p:nvSpPr>
        <p:spPr>
          <a:xfrm>
            <a:off x="838200" y="1439056"/>
            <a:ext cx="10515600" cy="4737907"/>
          </a:xfrm>
        </p:spPr>
        <p:txBody>
          <a:bodyPr vert="horz" lIns="91440" tIns="45720" rIns="91440" bIns="45720" rtlCol="0" anchor="t">
            <a:normAutofit lnSpcReduction="10000"/>
          </a:bodyPr>
          <a:lstStyle/>
          <a:p>
            <a:pPr algn="just"/>
            <a:r>
              <a:rPr lang="fr-CA" dirty="0">
                <a:solidFill>
                  <a:srgbClr val="FFFFFF"/>
                </a:solidFill>
              </a:rPr>
              <a:t>L’indemnité de remplacement de revenu est assujettie à de nouvelles conditions:</a:t>
            </a:r>
          </a:p>
          <a:p>
            <a:pPr lvl="1" algn="just"/>
            <a:r>
              <a:rPr lang="fr-CA" dirty="0"/>
              <a:t>La CNESST « peut réduire ou suspendre le paiement d’une indemnité […] 2° si le travailleur, sans raison valable […] d) omet ou refuse de se prévaloir </a:t>
            </a:r>
            <a:r>
              <a:rPr lang="fr-CA" u="sng" dirty="0"/>
              <a:t>d’une </a:t>
            </a:r>
            <a:r>
              <a:rPr lang="fr-CA" dirty="0"/>
              <a:t>mesure de réadaptation que prévoit son plan individualisé de réadaptation », alors qu’avant il s’agissait </a:t>
            </a:r>
            <a:r>
              <a:rPr lang="fr-CA" u="sng" dirty="0"/>
              <a:t>des</a:t>
            </a:r>
            <a:r>
              <a:rPr lang="fr-CA" dirty="0"/>
              <a:t> mesures de réadaptation (art 142 LATMP) </a:t>
            </a:r>
            <a:r>
              <a:rPr lang="fr-CA" dirty="0" smtClean="0">
                <a:solidFill>
                  <a:schemeClr val="accent1"/>
                </a:solidFill>
              </a:rPr>
              <a:t>[6 </a:t>
            </a:r>
            <a:r>
              <a:rPr lang="fr-CA" dirty="0">
                <a:solidFill>
                  <a:schemeClr val="accent1"/>
                </a:solidFill>
              </a:rPr>
              <a:t>octobre 2022]</a:t>
            </a:r>
          </a:p>
          <a:p>
            <a:pPr lvl="1" algn="just"/>
            <a:r>
              <a:rPr lang="fr-CA" dirty="0"/>
              <a:t>Les victimes de maladies professionnelles de </a:t>
            </a:r>
            <a:r>
              <a:rPr lang="fr-CA" dirty="0">
                <a:solidFill>
                  <a:srgbClr val="FFFF00"/>
                </a:solidFill>
              </a:rPr>
              <a:t>55 à 59 ans </a:t>
            </a:r>
            <a:r>
              <a:rPr lang="fr-CA" dirty="0"/>
              <a:t>perdent la protection de l’article 53 LATMP </a:t>
            </a:r>
            <a:r>
              <a:rPr lang="fr-CA" dirty="0" smtClean="0">
                <a:solidFill>
                  <a:schemeClr val="accent1"/>
                </a:solidFill>
              </a:rPr>
              <a:t>[6 </a:t>
            </a:r>
            <a:r>
              <a:rPr lang="fr-CA" dirty="0">
                <a:solidFill>
                  <a:schemeClr val="accent1"/>
                </a:solidFill>
              </a:rPr>
              <a:t>octobre 2022]</a:t>
            </a:r>
            <a:endParaRPr lang="fr-CA" dirty="0"/>
          </a:p>
          <a:p>
            <a:pPr lvl="1" algn="just"/>
            <a:r>
              <a:rPr lang="fr-CA" dirty="0">
                <a:cs typeface="Calibri" panose="020F0502020204030204"/>
              </a:rPr>
              <a:t>En matière d’</a:t>
            </a:r>
            <a:r>
              <a:rPr lang="fr-CA" dirty="0">
                <a:solidFill>
                  <a:srgbClr val="FFFF00"/>
                </a:solidFill>
                <a:cs typeface="Calibri" panose="020F0502020204030204"/>
              </a:rPr>
              <a:t>assignation temporaire</a:t>
            </a:r>
            <a:r>
              <a:rPr lang="fr-CA" dirty="0">
                <a:cs typeface="Calibri" panose="020F0502020204030204"/>
              </a:rPr>
              <a:t>, l’employeur choisira de payer soit le plein salaire ou encore seulement les heures travaillées, la CNESST versant le solde en compensant toutefois à 90% (art 180 LATMP)</a:t>
            </a:r>
            <a:r>
              <a:rPr lang="fr-CA" dirty="0">
                <a:solidFill>
                  <a:schemeClr val="accent1"/>
                </a:solidFill>
              </a:rPr>
              <a:t> </a:t>
            </a:r>
            <a:r>
              <a:rPr lang="fr-CA" dirty="0" smtClean="0">
                <a:solidFill>
                  <a:schemeClr val="accent1"/>
                </a:solidFill>
              </a:rPr>
              <a:t>[6 </a:t>
            </a:r>
            <a:r>
              <a:rPr lang="fr-CA" dirty="0">
                <a:solidFill>
                  <a:schemeClr val="accent1"/>
                </a:solidFill>
              </a:rPr>
              <a:t>octobre 2022]</a:t>
            </a:r>
          </a:p>
          <a:p>
            <a:pPr lvl="2" algn="just"/>
            <a:r>
              <a:rPr lang="fr-CA" dirty="0">
                <a:cs typeface="Calibri" panose="020F0502020204030204"/>
              </a:rPr>
              <a:t>NB: nouveau formulaire: le médecin traitant doit identifier les limitations fonctionnelles temporaires pour refuser une assignation (art 179 LATMP) </a:t>
            </a:r>
            <a:r>
              <a:rPr lang="fr-CA" dirty="0" smtClean="0">
                <a:solidFill>
                  <a:schemeClr val="accent1"/>
                </a:solidFill>
              </a:rPr>
              <a:t>[6 </a:t>
            </a:r>
            <a:r>
              <a:rPr lang="fr-CA" dirty="0">
                <a:solidFill>
                  <a:schemeClr val="accent1"/>
                </a:solidFill>
              </a:rPr>
              <a:t>octobre 2022]</a:t>
            </a:r>
            <a:endParaRPr lang="fr-CA" dirty="0">
              <a:cs typeface="Calibri" panose="020F0502020204030204"/>
            </a:endParaRPr>
          </a:p>
        </p:txBody>
      </p:sp>
      <p:sp>
        <p:nvSpPr>
          <p:cNvPr id="6" name="ZoneTexte 5">
            <a:extLst>
              <a:ext uri="{FF2B5EF4-FFF2-40B4-BE49-F238E27FC236}">
                <a16:creationId xmlns:a16="http://schemas.microsoft.com/office/drawing/2014/main" id="{FB22BA40-1CEE-4242-AF04-8128146B1B3A}"/>
              </a:ext>
            </a:extLst>
          </p:cNvPr>
          <p:cNvSpPr txBox="1"/>
          <p:nvPr>
            <p:custDataLst>
              <p:tags r:id="rId5"/>
            </p:custDataLst>
          </p:nvPr>
        </p:nvSpPr>
        <p:spPr>
          <a:xfrm>
            <a:off x="9729467" y="6657945"/>
            <a:ext cx="2462533"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10" tooltip="https://411.ca/blog/small-business/crowdfunding-canadian-startup/">
                  <a:extLst>
                    <a:ext uri="{A12FA001-AC4F-418D-AE19-62706E023703}">
                      <ahyp:hlinkClr xmlns=""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11" tooltip="https://creativecommons.org/licenses/by/3.0/">
                  <a:extLst>
                    <a:ext uri="{A12FA001-AC4F-418D-AE19-62706E023703}">
                      <ahyp:hlinkClr xmlns="" xmlns:ahyp="http://schemas.microsoft.com/office/drawing/2018/hyperlinkcolor" val="tx"/>
                    </a:ext>
                  </a:extLst>
                </a:hlinkClick>
              </a:rPr>
              <a:t>CC BY</a:t>
            </a:r>
            <a:endParaRPr lang="fr-CA" sz="700">
              <a:solidFill>
                <a:srgbClr val="FFFFFF"/>
              </a:solidFill>
            </a:endParaRPr>
          </a:p>
        </p:txBody>
      </p:sp>
    </p:spTree>
    <p:extLst>
      <p:ext uri="{BB962C8B-B14F-4D97-AF65-F5344CB8AC3E}">
        <p14:creationId xmlns:p14="http://schemas.microsoft.com/office/powerpoint/2010/main" val="2999095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C1701-6599-494E-A1ED-7540980E0131}"/>
              </a:ext>
            </a:extLst>
          </p:cNvPr>
          <p:cNvSpPr>
            <a:spLocks noGrp="1"/>
          </p:cNvSpPr>
          <p:nvPr>
            <p:ph type="title"/>
          </p:nvPr>
        </p:nvSpPr>
        <p:spPr/>
        <p:txBody>
          <a:bodyPr/>
          <a:lstStyle/>
          <a:p>
            <a:r>
              <a:rPr lang="fr-CA" dirty="0"/>
              <a:t>La réadaptation et le retour au travail</a:t>
            </a:r>
          </a:p>
        </p:txBody>
      </p:sp>
      <p:sp>
        <p:nvSpPr>
          <p:cNvPr id="3" name="Espace réservé du contenu 2">
            <a:extLst>
              <a:ext uri="{FF2B5EF4-FFF2-40B4-BE49-F238E27FC236}">
                <a16:creationId xmlns:a16="http://schemas.microsoft.com/office/drawing/2014/main" id="{280A2466-1ABD-8440-BC20-26CBCC6F7DDF}"/>
              </a:ext>
            </a:extLst>
          </p:cNvPr>
          <p:cNvSpPr>
            <a:spLocks noGrp="1"/>
          </p:cNvSpPr>
          <p:nvPr>
            <p:ph idx="1"/>
          </p:nvPr>
        </p:nvSpPr>
        <p:spPr>
          <a:xfrm>
            <a:off x="838200" y="1371600"/>
            <a:ext cx="10515600" cy="5327374"/>
          </a:xfrm>
        </p:spPr>
        <p:txBody>
          <a:bodyPr>
            <a:normAutofit/>
          </a:bodyPr>
          <a:lstStyle/>
          <a:p>
            <a:pPr algn="just"/>
            <a:r>
              <a:rPr lang="fr-CA" sz="1600" dirty="0"/>
              <a:t>La </a:t>
            </a:r>
            <a:r>
              <a:rPr lang="fr-CA" sz="1600" dirty="0">
                <a:solidFill>
                  <a:srgbClr val="FFFF00"/>
                </a:solidFill>
              </a:rPr>
              <a:t>réadaptation avant la consolidation (art 145 et </a:t>
            </a:r>
            <a:r>
              <a:rPr lang="fr-CA" sz="1600" dirty="0" err="1">
                <a:solidFill>
                  <a:srgbClr val="FFFF00"/>
                </a:solidFill>
              </a:rPr>
              <a:t>ss</a:t>
            </a:r>
            <a:r>
              <a:rPr lang="fr-CA" sz="1600" dirty="0">
                <a:solidFill>
                  <a:srgbClr val="FFFF00"/>
                </a:solidFill>
              </a:rPr>
              <a:t> LATMP): </a:t>
            </a:r>
            <a:r>
              <a:rPr lang="fr-CA" sz="1600" dirty="0" smtClean="0">
                <a:solidFill>
                  <a:schemeClr val="accent1"/>
                </a:solidFill>
              </a:rPr>
              <a:t>[6 </a:t>
            </a:r>
            <a:r>
              <a:rPr lang="fr-CA" sz="1600" dirty="0">
                <a:solidFill>
                  <a:schemeClr val="accent1"/>
                </a:solidFill>
              </a:rPr>
              <a:t>octobre 2022]</a:t>
            </a:r>
            <a:endParaRPr lang="fr-CA" sz="1600" dirty="0"/>
          </a:p>
          <a:p>
            <a:pPr lvl="1" algn="just"/>
            <a:r>
              <a:rPr lang="fr-CA" sz="1600" dirty="0"/>
              <a:t>L</a:t>
            </a:r>
            <a:r>
              <a:rPr lang="fr-CA" sz="1600" dirty="0" smtClean="0"/>
              <a:t>a </a:t>
            </a:r>
            <a:r>
              <a:rPr lang="fr-CA" sz="1600" dirty="0"/>
              <a:t>CNESST </a:t>
            </a:r>
            <a:r>
              <a:rPr lang="fr-CA" sz="1600" dirty="0" smtClean="0"/>
              <a:t>peut imposer une mesure de réadaptation (ex: retour au travail) qui </a:t>
            </a:r>
            <a:r>
              <a:rPr lang="fr-CA" sz="1600" dirty="0"/>
              <a:t>nécessite l’aval du médecin traitant </a:t>
            </a:r>
            <a:r>
              <a:rPr lang="fr-CA" sz="1600" dirty="0" smtClean="0"/>
              <a:t>seulement «</a:t>
            </a:r>
            <a:r>
              <a:rPr lang="fr-CA" sz="1600" dirty="0"/>
              <a:t> </a:t>
            </a:r>
            <a:r>
              <a:rPr lang="fr-CA" sz="1600" dirty="0">
                <a:solidFill>
                  <a:srgbClr val="FFFF00"/>
                </a:solidFill>
              </a:rPr>
              <a:t>si la mesure a un effet sur la santé</a:t>
            </a:r>
            <a:r>
              <a:rPr lang="fr-CA" sz="1600" dirty="0"/>
              <a:t> »; aucun accord </a:t>
            </a:r>
            <a:r>
              <a:rPr lang="fr-CA" sz="1600" dirty="0" err="1"/>
              <a:t>du·de</a:t>
            </a:r>
            <a:r>
              <a:rPr lang="fr-CA" sz="1600" dirty="0"/>
              <a:t> la travailleuse n’est nécessaire. </a:t>
            </a:r>
          </a:p>
          <a:p>
            <a:pPr lvl="1" algn="just"/>
            <a:r>
              <a:rPr lang="fr-CA" sz="1600" dirty="0"/>
              <a:t>Suspension de l’IRR en cas de refus (art 142 d) LATMP); mais possibilité de contester la mesure.</a:t>
            </a:r>
          </a:p>
          <a:p>
            <a:pPr algn="just"/>
            <a:r>
              <a:rPr lang="fr-CA" sz="1600" dirty="0"/>
              <a:t>De manière générale: le droit à la réadaptation (qui était prévu à 145 LATMP) existe toujours, mais est désormais  limité « aux cas et conditions prévus dans la présente section » qui porte sur la réadaptation après consolidation (art 146 LATMP)</a:t>
            </a:r>
            <a:r>
              <a:rPr lang="fr-CA" sz="1600" dirty="0">
                <a:solidFill>
                  <a:schemeClr val="accent1"/>
                </a:solidFill>
              </a:rPr>
              <a:t> </a:t>
            </a:r>
            <a:r>
              <a:rPr lang="fr-CA" sz="1600" dirty="0" smtClean="0">
                <a:solidFill>
                  <a:schemeClr val="accent1"/>
                </a:solidFill>
              </a:rPr>
              <a:t>[6 </a:t>
            </a:r>
            <a:r>
              <a:rPr lang="fr-CA" sz="1600" dirty="0">
                <a:solidFill>
                  <a:schemeClr val="accent1"/>
                </a:solidFill>
              </a:rPr>
              <a:t>octobre 2022]</a:t>
            </a:r>
          </a:p>
          <a:p>
            <a:pPr lvl="1" algn="just"/>
            <a:r>
              <a:rPr lang="fr-CA" sz="1600" dirty="0"/>
              <a:t>Le plan de réadaptation ne comprend plus de </a:t>
            </a:r>
            <a:r>
              <a:rPr lang="fr-CA" sz="1600" dirty="0">
                <a:solidFill>
                  <a:srgbClr val="FFFF00"/>
                </a:solidFill>
              </a:rPr>
              <a:t>réadaptation physique </a:t>
            </a:r>
            <a:r>
              <a:rPr lang="fr-CA" sz="1600" dirty="0"/>
              <a:t>(art 146) qui est abolie </a:t>
            </a:r>
            <a:r>
              <a:rPr lang="fr-CA" sz="1600" dirty="0" smtClean="0">
                <a:solidFill>
                  <a:schemeClr val="accent1"/>
                </a:solidFill>
              </a:rPr>
              <a:t>[ </a:t>
            </a:r>
            <a:r>
              <a:rPr lang="fr-CA" sz="1600" dirty="0">
                <a:solidFill>
                  <a:schemeClr val="accent1"/>
                </a:solidFill>
              </a:rPr>
              <a:t>lors adoption du règlement Services de santé]</a:t>
            </a:r>
          </a:p>
          <a:p>
            <a:pPr lvl="2" algn="just"/>
            <a:r>
              <a:rPr lang="fr-CA" sz="1600" dirty="0"/>
              <a:t>Réadaptation </a:t>
            </a:r>
            <a:r>
              <a:rPr lang="fr-CA" sz="1600" dirty="0" smtClean="0"/>
              <a:t>physique et l’assistance médicale sont fusionné et deviennent  les « service de santé,. Ils seront déterminés par </a:t>
            </a:r>
            <a:r>
              <a:rPr lang="fr-CA" sz="1600" dirty="0" err="1" smtClean="0"/>
              <a:t>réglement</a:t>
            </a:r>
            <a:r>
              <a:rPr lang="fr-CA" sz="1600" dirty="0" smtClean="0"/>
              <a:t> </a:t>
            </a:r>
          </a:p>
          <a:p>
            <a:pPr lvl="2" algn="just"/>
            <a:r>
              <a:rPr lang="fr-CA" sz="1600" dirty="0" smtClean="0">
                <a:solidFill>
                  <a:srgbClr val="FFFF00"/>
                </a:solidFill>
              </a:rPr>
              <a:t>Réadaptation </a:t>
            </a:r>
            <a:r>
              <a:rPr lang="fr-CA" sz="1600" dirty="0">
                <a:solidFill>
                  <a:srgbClr val="FFFF00"/>
                </a:solidFill>
              </a:rPr>
              <a:t>sociale </a:t>
            </a:r>
            <a:r>
              <a:rPr lang="fr-CA" sz="1600" dirty="0"/>
              <a:t>: liste limitative? (art 152 LATMP) et règlement à être adopté.</a:t>
            </a:r>
            <a:r>
              <a:rPr lang="fr-CA" sz="1600" dirty="0">
                <a:solidFill>
                  <a:schemeClr val="accent1"/>
                </a:solidFill>
              </a:rPr>
              <a:t> </a:t>
            </a:r>
          </a:p>
          <a:p>
            <a:pPr lvl="2" algn="just"/>
            <a:r>
              <a:rPr lang="fr-CA" sz="1600" dirty="0">
                <a:solidFill>
                  <a:srgbClr val="FFFF00"/>
                </a:solidFill>
              </a:rPr>
              <a:t>Réadaptation professionnelle</a:t>
            </a:r>
            <a:r>
              <a:rPr lang="fr-CA" sz="1600" dirty="0"/>
              <a:t>: liste limitative? « peut comprendre » (art 167 LATMP)  et règlement à être adopté</a:t>
            </a:r>
          </a:p>
          <a:p>
            <a:pPr lvl="2" algn="just"/>
            <a:r>
              <a:rPr lang="fr-CA" sz="1600" dirty="0"/>
              <a:t>On y ajoute un retour au travail progressif (art 167 (9°) LATMP).</a:t>
            </a:r>
          </a:p>
          <a:p>
            <a:pPr algn="just"/>
            <a:r>
              <a:rPr lang="fr-CA" sz="1600" dirty="0"/>
              <a:t>Art 172 LATMP: formation professionnelle pour « permettre » au travailleur d’accéder autrement à un emploi convenable (ancienne formulation: « s’il lui est impossible d’accéder autrement…»)</a:t>
            </a:r>
            <a:r>
              <a:rPr lang="fr-CA" sz="1600" dirty="0">
                <a:solidFill>
                  <a:schemeClr val="accent1"/>
                </a:solidFill>
              </a:rPr>
              <a:t> </a:t>
            </a:r>
            <a:r>
              <a:rPr lang="fr-CA" sz="1600" dirty="0" smtClean="0">
                <a:solidFill>
                  <a:schemeClr val="accent1"/>
                </a:solidFill>
              </a:rPr>
              <a:t> </a:t>
            </a:r>
            <a:r>
              <a:rPr lang="fr-CA" sz="1600" dirty="0">
                <a:solidFill>
                  <a:schemeClr val="accent1"/>
                </a:solidFill>
              </a:rPr>
              <a:t>6 octobre 2022]</a:t>
            </a:r>
            <a:endParaRPr lang="fr-CA" sz="1600" dirty="0"/>
          </a:p>
          <a:p>
            <a:pPr algn="just"/>
            <a:r>
              <a:rPr lang="fr-CA" sz="1600" dirty="0"/>
              <a:t>Art 173 LATMP: services de soutien en recherche d’emploi </a:t>
            </a:r>
            <a:r>
              <a:rPr lang="fr-CA" sz="1600" dirty="0" smtClean="0">
                <a:solidFill>
                  <a:schemeClr val="accent1"/>
                </a:solidFill>
              </a:rPr>
              <a:t>[6 </a:t>
            </a:r>
            <a:r>
              <a:rPr lang="fr-CA" sz="1600" dirty="0">
                <a:solidFill>
                  <a:schemeClr val="accent1"/>
                </a:solidFill>
              </a:rPr>
              <a:t>octobre 2022]</a:t>
            </a:r>
            <a:endParaRPr lang="fr-CA" sz="1600" dirty="0"/>
          </a:p>
          <a:p>
            <a:pPr lvl="1" algn="just"/>
            <a:r>
              <a:rPr lang="fr-CA" sz="1600" dirty="0"/>
              <a:t> </a:t>
            </a:r>
            <a:r>
              <a:rPr lang="fr-CA" sz="1600" dirty="0">
                <a:solidFill>
                  <a:srgbClr val="FFFF00"/>
                </a:solidFill>
              </a:rPr>
              <a:t>Attention! Devient une « mesure » permettant la suspension de l’IRR si le travailleur ne s’y conforme pas.</a:t>
            </a:r>
          </a:p>
          <a:p>
            <a:endParaRPr lang="fr-CA" dirty="0"/>
          </a:p>
        </p:txBody>
      </p:sp>
    </p:spTree>
    <p:extLst>
      <p:ext uri="{BB962C8B-B14F-4D97-AF65-F5344CB8AC3E}">
        <p14:creationId xmlns:p14="http://schemas.microsoft.com/office/powerpoint/2010/main" val="3433072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9849B6B-BBB7-4A4B-B433-C79EDB3C9784}"/>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 y="0"/>
            <a:ext cx="12191999" cy="6858000"/>
          </a:xfrm>
          <a:prstGeom prst="rect">
            <a:avLst/>
          </a:prstGeom>
        </p:spPr>
      </p:pic>
      <p:sp>
        <p:nvSpPr>
          <p:cNvPr id="2" name="Titre 1">
            <a:extLst>
              <a:ext uri="{FF2B5EF4-FFF2-40B4-BE49-F238E27FC236}">
                <a16:creationId xmlns:a16="http://schemas.microsoft.com/office/drawing/2014/main" id="{EB8D6571-3B67-B44A-94F2-B1A9B408981D}"/>
              </a:ext>
            </a:extLst>
          </p:cNvPr>
          <p:cNvSpPr>
            <a:spLocks noGrp="1"/>
          </p:cNvSpPr>
          <p:nvPr>
            <p:ph type="title"/>
          </p:nvPr>
        </p:nvSpPr>
        <p:spPr>
          <a:xfrm>
            <a:off x="838200" y="134937"/>
            <a:ext cx="10515600" cy="1325563"/>
          </a:xfrm>
        </p:spPr>
        <p:txBody>
          <a:bodyPr>
            <a:normAutofit/>
          </a:bodyPr>
          <a:lstStyle/>
          <a:p>
            <a:r>
              <a:rPr lang="fr-CA" dirty="0"/>
              <a:t>Intégration de l’arrêt Caron et des obligations d’accommodement raisonnable </a:t>
            </a:r>
            <a:r>
              <a:rPr lang="fr-CA" sz="3600" dirty="0" smtClean="0">
                <a:solidFill>
                  <a:schemeClr val="accent1"/>
                </a:solidFill>
              </a:rPr>
              <a:t>[6 </a:t>
            </a:r>
            <a:r>
              <a:rPr lang="fr-CA" sz="3600" dirty="0">
                <a:solidFill>
                  <a:schemeClr val="accent1"/>
                </a:solidFill>
              </a:rPr>
              <a:t>octobre 2022]</a:t>
            </a:r>
            <a:endParaRPr lang="fr-CA" dirty="0"/>
          </a:p>
        </p:txBody>
      </p:sp>
      <p:sp>
        <p:nvSpPr>
          <p:cNvPr id="3" name="Espace réservé du contenu 2">
            <a:extLst>
              <a:ext uri="{FF2B5EF4-FFF2-40B4-BE49-F238E27FC236}">
                <a16:creationId xmlns:a16="http://schemas.microsoft.com/office/drawing/2014/main" id="{12D0BA50-F11F-684F-A0FC-DC7B65E754C2}"/>
              </a:ext>
            </a:extLst>
          </p:cNvPr>
          <p:cNvSpPr>
            <a:spLocks noGrp="1"/>
          </p:cNvSpPr>
          <p:nvPr>
            <p:ph idx="1"/>
          </p:nvPr>
        </p:nvSpPr>
        <p:spPr>
          <a:xfrm>
            <a:off x="190500" y="1460500"/>
            <a:ext cx="11811000" cy="5397500"/>
          </a:xfrm>
        </p:spPr>
        <p:txBody>
          <a:bodyPr>
            <a:noAutofit/>
          </a:bodyPr>
          <a:lstStyle/>
          <a:p>
            <a:pPr algn="just"/>
            <a:r>
              <a:rPr lang="fr-CA" sz="1600" dirty="0" smtClean="0"/>
              <a:t>Art </a:t>
            </a:r>
            <a:r>
              <a:rPr lang="fr-CA" sz="1600" dirty="0"/>
              <a:t>170 LATMP : la CNESST détermine avec la collaboration du </a:t>
            </a:r>
            <a:r>
              <a:rPr lang="fr-CA" sz="1600" dirty="0" err="1"/>
              <a:t>ou·de</a:t>
            </a:r>
            <a:r>
              <a:rPr lang="fr-CA" sz="1600" dirty="0"/>
              <a:t> la travailleuse et de l’employeur s’il y a un emploi convenable disponible chez l’employeur (elle ne demande plus à l’employeur s’il y a un emploi convenable)</a:t>
            </a:r>
          </a:p>
          <a:p>
            <a:pPr lvl="1" algn="just"/>
            <a:r>
              <a:rPr lang="fr-CA" sz="1600" u="sng" dirty="0"/>
              <a:t>Mise en place d’un programme de réadaptation professionnelle, qui peut comprendre notamment l’aménagement des tâches et la modification de l’horaire ou de l’organisation du travail, si ces mesures ne dénaturent pas l’emploi.</a:t>
            </a:r>
            <a:r>
              <a:rPr lang="fr-CA" sz="1600" dirty="0"/>
              <a:t> </a:t>
            </a:r>
          </a:p>
          <a:p>
            <a:pPr algn="just"/>
            <a:r>
              <a:rPr lang="fr-CA" sz="1600" dirty="0"/>
              <a:t>Art 170.1 LATMP: Indépendamment de l’expiration du délai pour exercer le droit au retour au travail, la Commission pourra déterminer la capacité d’</a:t>
            </a:r>
            <a:r>
              <a:rPr lang="fr-CA" sz="1600" dirty="0" err="1"/>
              <a:t>un·e</a:t>
            </a:r>
            <a:r>
              <a:rPr lang="fr-CA" sz="1600" dirty="0"/>
              <a:t> </a:t>
            </a:r>
            <a:r>
              <a:rPr lang="fr-CA" sz="1600" dirty="0" err="1"/>
              <a:t>travailleur·euse</a:t>
            </a:r>
            <a:r>
              <a:rPr lang="fr-CA" sz="1600" dirty="0"/>
              <a:t> d’occuper son emploi ou un emploi équivalent ou déterminer un emploi convenable chez l’employeur.</a:t>
            </a:r>
          </a:p>
          <a:p>
            <a:pPr lvl="1" algn="just"/>
            <a:r>
              <a:rPr lang="fr-CA" sz="1600" dirty="0"/>
              <a:t>Art 170.2 LATMP: obligation de l’employeur de collaborer à la mise en œuvre des mesures, sous réserve d’une démonstration de contrainte excessive</a:t>
            </a:r>
          </a:p>
          <a:p>
            <a:pPr algn="just"/>
            <a:r>
              <a:rPr lang="fr-CA" sz="1600" dirty="0"/>
              <a:t>170.3: LATMP: </a:t>
            </a:r>
          </a:p>
          <a:p>
            <a:pPr lvl="1" algn="just"/>
            <a:r>
              <a:rPr lang="fr-CA" sz="1600" dirty="0"/>
              <a:t>Para 1: L’employeur est </a:t>
            </a:r>
            <a:r>
              <a:rPr lang="fr-CA" sz="1600" dirty="0">
                <a:solidFill>
                  <a:srgbClr val="FFFF00"/>
                </a:solidFill>
              </a:rPr>
              <a:t>RÉPUTÉ</a:t>
            </a:r>
            <a:r>
              <a:rPr lang="fr-CA" sz="1600" dirty="0">
                <a:solidFill>
                  <a:schemeClr val="accent5"/>
                </a:solidFill>
              </a:rPr>
              <a:t> </a:t>
            </a:r>
            <a:r>
              <a:rPr lang="fr-CA" sz="1600" dirty="0"/>
              <a:t> pouvoir réintégrer </a:t>
            </a:r>
            <a:r>
              <a:rPr lang="fr-CA" sz="1600" dirty="0" err="1"/>
              <a:t>le·la</a:t>
            </a:r>
            <a:r>
              <a:rPr lang="fr-CA" sz="1600" dirty="0"/>
              <a:t> </a:t>
            </a:r>
            <a:r>
              <a:rPr lang="fr-CA" sz="1600" dirty="0" err="1"/>
              <a:t>travailleur·euse</a:t>
            </a:r>
            <a:r>
              <a:rPr lang="fr-CA" sz="1600" dirty="0"/>
              <a:t> avant l’expiration du délai de retour au </a:t>
            </a:r>
            <a:r>
              <a:rPr lang="fr-CA" sz="1600" dirty="0" smtClean="0"/>
              <a:t>travail, prévu par la loi ou la C.C.</a:t>
            </a:r>
            <a:endParaRPr lang="fr-CA" sz="1600" dirty="0"/>
          </a:p>
          <a:p>
            <a:pPr lvl="1" algn="just"/>
            <a:r>
              <a:rPr lang="fr-CA" sz="1600" dirty="0"/>
              <a:t>Para 2: L’employeur est </a:t>
            </a:r>
            <a:r>
              <a:rPr lang="fr-CA" sz="1600" dirty="0">
                <a:solidFill>
                  <a:srgbClr val="FFFF00"/>
                </a:solidFill>
              </a:rPr>
              <a:t>PRÉSUMÉ</a:t>
            </a:r>
            <a:r>
              <a:rPr lang="fr-CA" sz="1600" dirty="0"/>
              <a:t> pouvoir réintégrer </a:t>
            </a:r>
            <a:r>
              <a:rPr lang="fr-CA" sz="1600" dirty="0" err="1"/>
              <a:t>le·la</a:t>
            </a:r>
            <a:r>
              <a:rPr lang="fr-CA" sz="1600" dirty="0"/>
              <a:t> </a:t>
            </a:r>
            <a:r>
              <a:rPr lang="fr-CA" sz="1600" dirty="0" err="1"/>
              <a:t>travailleur·euse</a:t>
            </a:r>
            <a:r>
              <a:rPr lang="fr-CA" sz="1600" dirty="0"/>
              <a:t> après l’expiration délai de retour au travail; sous réserve de la preuve d’une contrainte excessive.</a:t>
            </a:r>
          </a:p>
          <a:p>
            <a:pPr algn="just"/>
            <a:r>
              <a:rPr lang="fr-CA" sz="1600" dirty="0"/>
              <a:t>Art 170.4 LATMP: </a:t>
            </a:r>
            <a:r>
              <a:rPr lang="fr-CA" sz="1600" dirty="0">
                <a:solidFill>
                  <a:srgbClr val="FFFF00"/>
                </a:solidFill>
              </a:rPr>
              <a:t>sanction administrative </a:t>
            </a:r>
            <a:r>
              <a:rPr lang="fr-CA" sz="1600" dirty="0"/>
              <a:t>en cas de non réintégration pour l’employeur : la CNESST peut ordonner à l’employeur « de lui payer, dans le délai qu’elle indique, une sanction administrative pécuniaire équivalente au coût des prestations auxquelles aurait pu avoir droit le travailleur durant la période du défaut de l’employeur, le cas échéant, mais dont le montant ne peut être supérieur au montant annuel de l’indemnité de remplacement du revenu auquel a droit le travailleur ».</a:t>
            </a:r>
          </a:p>
          <a:p>
            <a:pPr algn="just"/>
            <a:r>
              <a:rPr lang="fr-CA" sz="1600" dirty="0"/>
              <a:t>+ Donne ouverture au recours basé sur l’article </a:t>
            </a:r>
            <a:r>
              <a:rPr lang="fr-CA" sz="1600" dirty="0">
                <a:solidFill>
                  <a:srgbClr val="FFFF00"/>
                </a:solidFill>
              </a:rPr>
              <a:t>32 LATMP</a:t>
            </a:r>
            <a:r>
              <a:rPr lang="fr-CA" sz="1600" dirty="0">
                <a:solidFill>
                  <a:schemeClr val="accent5"/>
                </a:solidFill>
              </a:rPr>
              <a:t> </a:t>
            </a:r>
            <a:r>
              <a:rPr lang="fr-CA" sz="1600" dirty="0"/>
              <a:t>si l’employeur refuse de réintégrer malgré une décision de la CNESST jugeant que le retour au travail est possible.</a:t>
            </a:r>
          </a:p>
          <a:p>
            <a:pPr algn="just"/>
            <a:endParaRPr lang="fr-CA" sz="1500" dirty="0"/>
          </a:p>
        </p:txBody>
      </p:sp>
    </p:spTree>
    <p:extLst>
      <p:ext uri="{BB962C8B-B14F-4D97-AF65-F5344CB8AC3E}">
        <p14:creationId xmlns:p14="http://schemas.microsoft.com/office/powerpoint/2010/main" val="3833461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personne, intérieur, utilisation, assis&#10;&#10;Description générée automatiquement">
            <a:extLst>
              <a:ext uri="{FF2B5EF4-FFF2-40B4-BE49-F238E27FC236}">
                <a16:creationId xmlns:a16="http://schemas.microsoft.com/office/drawing/2014/main" id="{396E0037-F1D0-4B10-BD47-E37C03E35335}"/>
              </a:ext>
            </a:extLst>
          </p:cNvPr>
          <p:cNvPicPr>
            <a:picLocks noChangeAspect="1"/>
          </p:cNvPicPr>
          <p:nvPr>
            <p:custDataLst>
              <p:tags r:id="rId1"/>
            </p:custDataLst>
          </p:nvPr>
        </p:nvPicPr>
        <p:blipFill rotWithShape="1">
          <a:blip r:embed="rId10">
            <a:duotone>
              <a:prstClr val="black"/>
              <a:schemeClr val="tx2">
                <a:tint val="45000"/>
                <a:satMod val="400000"/>
              </a:schemeClr>
            </a:duotone>
            <a:alphaModFix amt="3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t="15815" r="-2" b="-2"/>
          <a:stretch/>
        </p:blipFill>
        <p:spPr>
          <a:xfrm>
            <a:off x="-7" y="-8"/>
            <a:ext cx="12192000" cy="6855958"/>
          </a:xfrm>
          <a:prstGeom prst="rect">
            <a:avLst/>
          </a:prstGeom>
        </p:spPr>
      </p:pic>
      <p:sp>
        <p:nvSpPr>
          <p:cNvPr id="2" name="Titre 1">
            <a:extLst>
              <a:ext uri="{FF2B5EF4-FFF2-40B4-BE49-F238E27FC236}">
                <a16:creationId xmlns:a16="http://schemas.microsoft.com/office/drawing/2014/main" id="{AECB4A0C-94FC-48C6-B08E-D064130F7C66}"/>
              </a:ext>
            </a:extLst>
          </p:cNvPr>
          <p:cNvSpPr>
            <a:spLocks noGrp="1"/>
          </p:cNvSpPr>
          <p:nvPr>
            <p:ph type="title"/>
            <p:custDataLst>
              <p:tags r:id="rId2"/>
            </p:custDataLst>
          </p:nvPr>
        </p:nvSpPr>
        <p:spPr>
          <a:xfrm>
            <a:off x="801097" y="330844"/>
            <a:ext cx="6387102" cy="1325563"/>
          </a:xfrm>
        </p:spPr>
        <p:txBody>
          <a:bodyPr>
            <a:normAutofit/>
          </a:bodyPr>
          <a:lstStyle/>
          <a:p>
            <a:r>
              <a:rPr lang="fr-CA" sz="3400" dirty="0"/>
              <a:t>La prédominance du médecin traitant attaquée</a:t>
            </a:r>
          </a:p>
        </p:txBody>
      </p:sp>
      <p:sp>
        <p:nvSpPr>
          <p:cNvPr id="3" name="Espace réservé du contenu 2">
            <a:extLst>
              <a:ext uri="{FF2B5EF4-FFF2-40B4-BE49-F238E27FC236}">
                <a16:creationId xmlns:a16="http://schemas.microsoft.com/office/drawing/2014/main" id="{C08E20E5-8978-4FAC-A415-C00E1288FF5A}"/>
              </a:ext>
            </a:extLst>
          </p:cNvPr>
          <p:cNvSpPr>
            <a:spLocks noGrp="1"/>
          </p:cNvSpPr>
          <p:nvPr>
            <p:ph idx="1"/>
            <p:custDataLst>
              <p:tags r:id="rId3"/>
            </p:custDataLst>
          </p:nvPr>
        </p:nvSpPr>
        <p:spPr>
          <a:xfrm>
            <a:off x="805542" y="1813810"/>
            <a:ext cx="6719557" cy="4239856"/>
          </a:xfrm>
        </p:spPr>
        <p:txBody>
          <a:bodyPr anchor="t">
            <a:normAutofit lnSpcReduction="10000"/>
          </a:bodyPr>
          <a:lstStyle/>
          <a:p>
            <a:pPr algn="just"/>
            <a:r>
              <a:rPr lang="fr-CA" sz="2000" dirty="0"/>
              <a:t>L’assistance médicale est remplacée par des </a:t>
            </a:r>
            <a:r>
              <a:rPr lang="fr-CA" sz="2000" dirty="0">
                <a:solidFill>
                  <a:srgbClr val="FFFF00"/>
                </a:solidFill>
              </a:rPr>
              <a:t>« services de santé »: </a:t>
            </a:r>
            <a:r>
              <a:rPr lang="fr-CA" sz="2000" dirty="0"/>
              <a:t>La CNESST s’ingère désormais dans l’approche thérapeutique choisie par le médecin traitant (art 189 LATMP et pouvoir réglementaire) </a:t>
            </a:r>
            <a:r>
              <a:rPr lang="fr-CA" sz="2000" dirty="0" smtClean="0">
                <a:solidFill>
                  <a:schemeClr val="accent1"/>
                </a:solidFill>
              </a:rPr>
              <a:t>[règlements</a:t>
            </a:r>
            <a:r>
              <a:rPr lang="fr-CA" sz="2000" dirty="0">
                <a:solidFill>
                  <a:schemeClr val="accent1"/>
                </a:solidFill>
              </a:rPr>
              <a:t>]</a:t>
            </a:r>
          </a:p>
          <a:p>
            <a:pPr lvl="1" algn="just"/>
            <a:r>
              <a:rPr lang="fr-CA" sz="2000" dirty="0"/>
              <a:t>Règlement à venir pouvant restreindre l’accès à des médicaments; les services de réadaptation physique sont désormais encadrés par </a:t>
            </a:r>
            <a:r>
              <a:rPr lang="fr-CA" sz="2000" dirty="0" err="1"/>
              <a:t>règlement;les</a:t>
            </a:r>
            <a:r>
              <a:rPr lang="fr-CA" sz="2000" dirty="0"/>
              <a:t>  prothèses, orthèses et aides techniques font partie des « équipements adaptés » et seront sujets à un règlement.</a:t>
            </a:r>
          </a:p>
          <a:p>
            <a:pPr algn="just"/>
            <a:r>
              <a:rPr lang="fr-CA" sz="2000" dirty="0"/>
              <a:t>Le </a:t>
            </a:r>
            <a:r>
              <a:rPr lang="fr-CA" sz="2000" dirty="0">
                <a:solidFill>
                  <a:srgbClr val="FFFF00"/>
                </a:solidFill>
              </a:rPr>
              <a:t>médecin du BEM </a:t>
            </a:r>
            <a:r>
              <a:rPr lang="fr-CA" sz="2000" dirty="0"/>
              <a:t>aura l’obligation de se prononcer sur les limitations fonctionnelles et le pourcentage d’atteinte permanente même si elles n’ont pas été déterminées par le médecin traitant quand il se prononce sur la date de consolidation d’une lésion (art 221 LATMP)</a:t>
            </a:r>
            <a:r>
              <a:rPr lang="fr-CA" sz="2000" dirty="0">
                <a:solidFill>
                  <a:schemeClr val="accent1"/>
                </a:solidFill>
              </a:rPr>
              <a:t> </a:t>
            </a:r>
            <a:r>
              <a:rPr lang="fr-CA" sz="2000" dirty="0" smtClean="0">
                <a:solidFill>
                  <a:schemeClr val="accent1"/>
                </a:solidFill>
              </a:rPr>
              <a:t>[6 </a:t>
            </a:r>
            <a:r>
              <a:rPr lang="fr-CA" sz="2000" dirty="0">
                <a:solidFill>
                  <a:schemeClr val="accent1"/>
                </a:solidFill>
              </a:rPr>
              <a:t>octobre 2022])</a:t>
            </a:r>
            <a:endParaRPr lang="fr-CA" sz="2000" dirty="0"/>
          </a:p>
          <a:p>
            <a:pPr algn="just"/>
            <a:endParaRPr lang="fr-CA" sz="1800" dirty="0">
              <a:solidFill>
                <a:srgbClr val="FF0000"/>
              </a:solidFill>
            </a:endParaRPr>
          </a:p>
          <a:p>
            <a:pPr algn="just"/>
            <a:endParaRPr lang="fr-CA" sz="1800" dirty="0"/>
          </a:p>
        </p:txBody>
      </p:sp>
      <p:sp>
        <p:nvSpPr>
          <p:cNvPr id="27" name="Freeform: Shape 20">
            <a:extLst>
              <a:ext uri="{FF2B5EF4-FFF2-40B4-BE49-F238E27FC236}">
                <a16:creationId xmlns:a16="http://schemas.microsoft.com/office/drawing/2014/main" id="{86B8807B-7828-4E42-86D6-939A5397D8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descr="Une image contenant intérieur, photo, homme, regardant&#10;&#10;Description générée automatiquement">
            <a:extLst>
              <a:ext uri="{FF2B5EF4-FFF2-40B4-BE49-F238E27FC236}">
                <a16:creationId xmlns:a16="http://schemas.microsoft.com/office/drawing/2014/main" id="{F8F5CB8E-3D1B-4389-8D88-96CFA73466AB}"/>
              </a:ext>
            </a:extLst>
          </p:cNvPr>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 uri="{837473B0-CC2E-450A-ABE3-18F120FF3D39}">
                <a1611:picAttrSrcUrl xmlns="" xmlns:a1611="http://schemas.microsoft.com/office/drawing/2016/11/main" r:id="rId14"/>
              </a:ext>
            </a:extLst>
          </a:blip>
          <a:srcRect t="7709" r="-1" b="41455"/>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sp>
        <p:nvSpPr>
          <p:cNvPr id="28" name="Freeform: Shape 22">
            <a:extLst>
              <a:ext uri="{FF2B5EF4-FFF2-40B4-BE49-F238E27FC236}">
                <a16:creationId xmlns:a16="http://schemas.microsoft.com/office/drawing/2014/main" id="{648F5915-2CE1-4F74-88C5-D4366893D2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 10" descr="Une image contenant intérieur, personne, homme, ordinateur&#10;&#10;Description générée automatiquement">
            <a:extLst>
              <a:ext uri="{FF2B5EF4-FFF2-40B4-BE49-F238E27FC236}">
                <a16:creationId xmlns:a16="http://schemas.microsoft.com/office/drawing/2014/main" id="{D47E30A4-04B8-4DC1-84FA-F05CCFECF7E3}"/>
              </a:ext>
            </a:extLst>
          </p:cNvPr>
          <p:cNvPicPr>
            <a:picLocks noChangeAspect="1"/>
          </p:cNvPicPr>
          <p:nvPr>
            <p:custDataLst>
              <p:tags r:id="rId7"/>
            </p:custDataLst>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17"/>
              </a:ext>
            </a:extLst>
          </a:blip>
          <a:srcRect r="17680" b="-5"/>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189665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75045AB1-8569-4DC2-9D82-F1932570C669}"/>
              </a:ext>
            </a:extLst>
          </p:cNvPr>
          <p:cNvSpPr>
            <a:spLocks noGrp="1"/>
          </p:cNvSpPr>
          <p:nvPr>
            <p:ph type="title"/>
            <p:custDataLst>
              <p:tags r:id="rId2"/>
            </p:custDataLst>
          </p:nvPr>
        </p:nvSpPr>
        <p:spPr>
          <a:xfrm>
            <a:off x="838200" y="365125"/>
            <a:ext cx="10515600" cy="1325563"/>
          </a:xfrm>
        </p:spPr>
        <p:txBody>
          <a:bodyPr>
            <a:normAutofit/>
          </a:bodyPr>
          <a:lstStyle/>
          <a:p>
            <a:r>
              <a:rPr lang="fr-CA" dirty="0">
                <a:solidFill>
                  <a:srgbClr val="FFFFFF"/>
                </a:solidFill>
              </a:rPr>
              <a:t>Les pouvoirs réglementaires de la CNESST</a:t>
            </a:r>
          </a:p>
        </p:txBody>
      </p:sp>
      <p:sp>
        <p:nvSpPr>
          <p:cNvPr id="3" name="Espace réservé du contenu 2">
            <a:extLst>
              <a:ext uri="{FF2B5EF4-FFF2-40B4-BE49-F238E27FC236}">
                <a16:creationId xmlns:a16="http://schemas.microsoft.com/office/drawing/2014/main" id="{C362256E-5925-4FFC-B5B3-5DBC624C1CE2}"/>
              </a:ext>
            </a:extLst>
          </p:cNvPr>
          <p:cNvSpPr>
            <a:spLocks noGrp="1"/>
          </p:cNvSpPr>
          <p:nvPr>
            <p:ph idx="1"/>
            <p:custDataLst>
              <p:tags r:id="rId3"/>
            </p:custDataLst>
          </p:nvPr>
        </p:nvSpPr>
        <p:spPr>
          <a:xfrm>
            <a:off x="838200" y="1825625"/>
            <a:ext cx="10515600" cy="4351338"/>
          </a:xfrm>
        </p:spPr>
        <p:txBody>
          <a:bodyPr>
            <a:normAutofit fontScale="92500"/>
          </a:bodyPr>
          <a:lstStyle/>
          <a:p>
            <a:pPr algn="just"/>
            <a:r>
              <a:rPr lang="fr-CA" dirty="0"/>
              <a:t>Des nouveaux pouvoirs réglementaires qui vont limiter la reconnaissance des lésions professionnelles ou encore la possibilité d’une réadaptation qui vise la réparation des conséquences d’une lésion professionnelle (art 454 et 454.1  LATMP) </a:t>
            </a:r>
            <a:r>
              <a:rPr lang="fr-CA" dirty="0">
                <a:solidFill>
                  <a:schemeClr val="accent1"/>
                </a:solidFill>
              </a:rPr>
              <a:t>[Le gouvernement peut édicter les règlements si la CNESST ne le fait pas dans les 3 ans de la sanction de la loi] </a:t>
            </a:r>
            <a:r>
              <a:rPr lang="fr-CA" dirty="0"/>
              <a:t>:</a:t>
            </a:r>
            <a:endParaRPr lang="fr-CA" dirty="0">
              <a:solidFill>
                <a:schemeClr val="accent1"/>
              </a:solidFill>
            </a:endParaRPr>
          </a:p>
          <a:p>
            <a:pPr lvl="1" algn="just"/>
            <a:r>
              <a:rPr lang="fr-CA" dirty="0"/>
              <a:t>Déterminer les critères d’admissibilité pour une maladie dont le diagnostic est une atteinte auditive (art 28.1 LATMP)</a:t>
            </a:r>
          </a:p>
          <a:p>
            <a:pPr lvl="1" algn="just"/>
            <a:r>
              <a:rPr lang="fr-CA" dirty="0"/>
              <a:t>Déterminer par règlement des mesures de réadaptation en plus de celles prévues par la Loi ; Déterminer des conditions d’accès aux mesures de réadaptation …</a:t>
            </a:r>
          </a:p>
          <a:p>
            <a:pPr lvl="1" algn="just"/>
            <a:r>
              <a:rPr lang="fr-CA" dirty="0"/>
              <a:t>Tous les services de santé seront déterminés par règlement (réadaptation physique, médicaments, équipement adapté, etc.).</a:t>
            </a:r>
            <a:endParaRPr lang="fr-CA" dirty="0">
              <a:solidFill>
                <a:srgbClr val="FFFFFF"/>
              </a:solidFill>
            </a:endParaRPr>
          </a:p>
        </p:txBody>
      </p:sp>
    </p:spTree>
    <p:extLst>
      <p:ext uri="{BB962C8B-B14F-4D97-AF65-F5344CB8AC3E}">
        <p14:creationId xmlns:p14="http://schemas.microsoft.com/office/powerpoint/2010/main" val="2495518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1ADABDB-7855-7040-9805-45AC9AC9AA11}"/>
              </a:ext>
            </a:extLst>
          </p:cNvPr>
          <p:cNvPicPr>
            <a:picLocks noGrp="1" noChangeAspect="1"/>
          </p:cNvPicPr>
          <p:nvPr>
            <p:ph idx="1"/>
          </p:nvPr>
        </p:nvPicPr>
        <p:blipFill>
          <a:blip r:embed="rId3">
            <a:alphaModFix amt="35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0"/>
            <a:ext cx="12192000" cy="6858000"/>
          </a:xfrm>
        </p:spPr>
      </p:pic>
      <p:sp>
        <p:nvSpPr>
          <p:cNvPr id="2" name="Titre 1">
            <a:extLst>
              <a:ext uri="{FF2B5EF4-FFF2-40B4-BE49-F238E27FC236}">
                <a16:creationId xmlns:a16="http://schemas.microsoft.com/office/drawing/2014/main" id="{F5D92E2B-6DE2-EE4A-A7E0-C0E452D5BB13}"/>
              </a:ext>
            </a:extLst>
          </p:cNvPr>
          <p:cNvSpPr>
            <a:spLocks noGrp="1"/>
          </p:cNvSpPr>
          <p:nvPr>
            <p:ph type="title"/>
          </p:nvPr>
        </p:nvSpPr>
        <p:spPr/>
        <p:txBody>
          <a:bodyPr/>
          <a:lstStyle/>
          <a:p>
            <a:r>
              <a:rPr lang="fr-CA" dirty="0"/>
              <a:t>L’indépendance du Tribunal administratif du travail est limitée à de nombreux égards</a:t>
            </a:r>
          </a:p>
        </p:txBody>
      </p:sp>
      <p:sp>
        <p:nvSpPr>
          <p:cNvPr id="11" name="ZoneTexte 10">
            <a:extLst>
              <a:ext uri="{FF2B5EF4-FFF2-40B4-BE49-F238E27FC236}">
                <a16:creationId xmlns:a16="http://schemas.microsoft.com/office/drawing/2014/main" id="{54E5F205-BA63-9C4D-BFFE-4368CEB7B313}"/>
              </a:ext>
            </a:extLst>
          </p:cNvPr>
          <p:cNvSpPr txBox="1"/>
          <p:nvPr/>
        </p:nvSpPr>
        <p:spPr>
          <a:xfrm>
            <a:off x="838200" y="2173574"/>
            <a:ext cx="11004030" cy="3477875"/>
          </a:xfrm>
          <a:prstGeom prst="rect">
            <a:avLst/>
          </a:prstGeom>
          <a:noFill/>
        </p:spPr>
        <p:txBody>
          <a:bodyPr wrap="square" rtlCol="0">
            <a:spAutoFit/>
          </a:bodyPr>
          <a:lstStyle/>
          <a:p>
            <a:pPr marL="285750" indent="-285750" algn="just">
              <a:buFont typeface="Arial" panose="020B0604020202020204" pitchFamily="34" charset="0"/>
              <a:buChar char="•"/>
            </a:pPr>
            <a:r>
              <a:rPr lang="fr-CA" sz="2000" dirty="0"/>
              <a:t>Étendue du pouvoir réglementaire de la CNESST qui limite l’intervention du TAT sur différents sujets</a:t>
            </a:r>
          </a:p>
          <a:p>
            <a:pPr marL="742950" lvl="1" indent="-285750" algn="just">
              <a:buFont typeface="Arial" panose="020B0604020202020204" pitchFamily="34" charset="0"/>
              <a:buChar char="•"/>
            </a:pPr>
            <a:r>
              <a:rPr lang="fr-CA" sz="2000" dirty="0"/>
              <a:t>Présentement, les politiques internes de la CNESST peuvent être facilement renversées devant le TAT. L’analyse des tribunaux tend à considérer l’objet de la LATMP qui vise la réparation d’une lésion professionnelle et ses conséquences. La LATMP est donc interprétée </a:t>
            </a:r>
            <a:r>
              <a:rPr lang="fr-CA" sz="2000" dirty="0">
                <a:solidFill>
                  <a:srgbClr val="FFFF00"/>
                </a:solidFill>
              </a:rPr>
              <a:t>de manière large et libérale tant qu’aucun règlement ne vient limiter l’interprétation du texte législatif</a:t>
            </a:r>
            <a:r>
              <a:rPr lang="fr-CA" sz="2000" dirty="0"/>
              <a:t>.</a:t>
            </a:r>
          </a:p>
          <a:p>
            <a:pPr marL="742950" lvl="1" indent="-285750" algn="just">
              <a:buFont typeface="Arial" panose="020B0604020202020204" pitchFamily="34" charset="0"/>
              <a:buChar char="•"/>
            </a:pPr>
            <a:r>
              <a:rPr lang="fr-CA" sz="2000" dirty="0"/>
              <a:t>Le TAT pouvait donc actualiser ce qui est admissible pour les victimes d’accidents du travail du travail ou de maladies professionnelles: </a:t>
            </a:r>
            <a:r>
              <a:rPr lang="fr-CA" sz="2000" dirty="0">
                <a:solidFill>
                  <a:srgbClr val="FFFF00"/>
                </a:solidFill>
              </a:rPr>
              <a:t>il perd désormais de sa marge de manœuvre</a:t>
            </a:r>
          </a:p>
          <a:p>
            <a:pPr marL="285750" indent="-285750" algn="just">
              <a:buFont typeface="Arial" panose="020B0604020202020204" pitchFamily="34" charset="0"/>
              <a:buChar char="•"/>
            </a:pPr>
            <a:r>
              <a:rPr lang="fr-CA" sz="2000" dirty="0"/>
              <a:t>Des définitions plus restrictives, par exemple, la nouvelle définition de l’emploi convenable: « un emploi approprié qui</a:t>
            </a:r>
            <a:r>
              <a:rPr lang="fr-CA" sz="2000" u="sng" dirty="0"/>
              <a:t>, </a:t>
            </a:r>
            <a:r>
              <a:rPr lang="fr-CA" sz="2000" b="1" u="sng" dirty="0"/>
              <a:t>en tenant compte des tâches essentielles et caractéristiques de ce type d’emploi » </a:t>
            </a:r>
            <a:r>
              <a:rPr lang="fr-CA" sz="2000" dirty="0">
                <a:solidFill>
                  <a:schemeClr val="accent1"/>
                </a:solidFill>
              </a:rPr>
              <a:t>[EEV = 6 octobre </a:t>
            </a:r>
            <a:r>
              <a:rPr lang="fr-CA" sz="2000" dirty="0" smtClean="0">
                <a:solidFill>
                  <a:schemeClr val="accent1"/>
                </a:solidFill>
              </a:rPr>
              <a:t>2022] ex: </a:t>
            </a:r>
            <a:r>
              <a:rPr lang="fr-CA" sz="2000" dirty="0" smtClean="0">
                <a:solidFill>
                  <a:srgbClr val="FFFF00"/>
                </a:solidFill>
              </a:rPr>
              <a:t>Qu’en </a:t>
            </a:r>
            <a:r>
              <a:rPr lang="fr-CA" sz="2000" dirty="0">
                <a:solidFill>
                  <a:srgbClr val="FFFF00"/>
                </a:solidFill>
              </a:rPr>
              <a:t>est-il des tâches accessoires et secondaires à certains types d’emploi?</a:t>
            </a:r>
          </a:p>
        </p:txBody>
      </p:sp>
    </p:spTree>
    <p:extLst>
      <p:ext uri="{BB962C8B-B14F-4D97-AF65-F5344CB8AC3E}">
        <p14:creationId xmlns:p14="http://schemas.microsoft.com/office/powerpoint/2010/main" val="93253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1ADABDB-7855-7040-9805-45AC9AC9AA11}"/>
              </a:ext>
            </a:extLst>
          </p:cNvPr>
          <p:cNvPicPr>
            <a:picLocks noGrp="1" noChangeAspect="1"/>
          </p:cNvPicPr>
          <p:nvPr>
            <p:ph idx="1"/>
          </p:nvPr>
        </p:nvPicPr>
        <p:blipFill>
          <a:blip r:embed="rId3">
            <a:alphaModFix amt="35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0"/>
            <a:ext cx="12192000" cy="6858000"/>
          </a:xfrm>
        </p:spPr>
      </p:pic>
      <p:sp>
        <p:nvSpPr>
          <p:cNvPr id="2" name="Titre 1">
            <a:extLst>
              <a:ext uri="{FF2B5EF4-FFF2-40B4-BE49-F238E27FC236}">
                <a16:creationId xmlns:a16="http://schemas.microsoft.com/office/drawing/2014/main" id="{F5D92E2B-6DE2-EE4A-A7E0-C0E452D5BB13}"/>
              </a:ext>
            </a:extLst>
          </p:cNvPr>
          <p:cNvSpPr>
            <a:spLocks noGrp="1"/>
          </p:cNvSpPr>
          <p:nvPr>
            <p:ph type="title"/>
          </p:nvPr>
        </p:nvSpPr>
        <p:spPr>
          <a:xfrm>
            <a:off x="729712" y="101848"/>
            <a:ext cx="10515600" cy="1325563"/>
          </a:xfrm>
        </p:spPr>
        <p:txBody>
          <a:bodyPr/>
          <a:lstStyle/>
          <a:p>
            <a:r>
              <a:rPr lang="fr-CA" dirty="0"/>
              <a:t>Un TAT réellement plus accessible?</a:t>
            </a:r>
          </a:p>
        </p:txBody>
      </p:sp>
      <p:sp>
        <p:nvSpPr>
          <p:cNvPr id="11" name="ZoneTexte 10">
            <a:extLst>
              <a:ext uri="{FF2B5EF4-FFF2-40B4-BE49-F238E27FC236}">
                <a16:creationId xmlns:a16="http://schemas.microsoft.com/office/drawing/2014/main" id="{54E5F205-BA63-9C4D-BFFE-4368CEB7B313}"/>
              </a:ext>
            </a:extLst>
          </p:cNvPr>
          <p:cNvSpPr txBox="1"/>
          <p:nvPr/>
        </p:nvSpPr>
        <p:spPr>
          <a:xfrm>
            <a:off x="0" y="1427411"/>
            <a:ext cx="12026685" cy="5324535"/>
          </a:xfrm>
          <a:prstGeom prst="rect">
            <a:avLst/>
          </a:prstGeom>
          <a:noFill/>
        </p:spPr>
        <p:txBody>
          <a:bodyPr wrap="square" rtlCol="0">
            <a:spAutoFit/>
          </a:bodyPr>
          <a:lstStyle/>
          <a:p>
            <a:pPr marL="285750" indent="-285750" algn="just">
              <a:buFont typeface="Arial" panose="020B0604020202020204" pitchFamily="34" charset="0"/>
              <a:buChar char="•"/>
            </a:pPr>
            <a:r>
              <a:rPr lang="fr-CA" sz="2400" dirty="0"/>
              <a:t>Le ministre dit que sa réforme vise la déjudiciarisation du régime, mais qu’en est-il réellement?</a:t>
            </a:r>
          </a:p>
          <a:p>
            <a:pPr marL="742950" lvl="1" indent="-285750" algn="just">
              <a:buFont typeface="Arial" panose="020B0604020202020204" pitchFamily="34" charset="0"/>
              <a:buChar char="•"/>
            </a:pPr>
            <a:r>
              <a:rPr lang="fr-CA" sz="2200" dirty="0"/>
              <a:t>Délai de 60 jours pour contester devant le TAT une décision rendue en révision (avant = 45 jours) </a:t>
            </a:r>
            <a:r>
              <a:rPr lang="fr-CA" sz="2200" dirty="0">
                <a:solidFill>
                  <a:schemeClr val="accent1"/>
                </a:solidFill>
              </a:rPr>
              <a:t>[EEV = 6 avril 2023]</a:t>
            </a:r>
          </a:p>
          <a:p>
            <a:pPr marL="742950" lvl="1" indent="-285750" algn="just">
              <a:buFont typeface="Arial" panose="020B0604020202020204" pitchFamily="34" charset="0"/>
              <a:buChar char="•"/>
            </a:pPr>
            <a:r>
              <a:rPr lang="fr-CA" sz="2200" dirty="0">
                <a:solidFill>
                  <a:schemeClr val="accent6"/>
                </a:solidFill>
              </a:rPr>
              <a:t>Au final, on peut peut-être s’attendre à moins de contestations de la part des </a:t>
            </a:r>
            <a:r>
              <a:rPr lang="fr-CA" sz="2200" dirty="0" err="1">
                <a:solidFill>
                  <a:schemeClr val="accent6"/>
                </a:solidFill>
              </a:rPr>
              <a:t>travailleur·euses</a:t>
            </a:r>
            <a:r>
              <a:rPr lang="fr-CA" sz="2200" dirty="0">
                <a:solidFill>
                  <a:schemeClr val="accent6"/>
                </a:solidFill>
              </a:rPr>
              <a:t> puisque des règlements viennent maintenant limiter le champ d’action du TAT, rendant toute contestation vaine.</a:t>
            </a:r>
          </a:p>
          <a:p>
            <a:pPr marL="285750" indent="-285750" algn="just">
              <a:buFont typeface="Arial" panose="020B0604020202020204" pitchFamily="34" charset="0"/>
              <a:buChar char="•"/>
            </a:pPr>
            <a:r>
              <a:rPr lang="fr-CA" sz="2400" dirty="0"/>
              <a:t>Des défis de taille pour les </a:t>
            </a:r>
            <a:r>
              <a:rPr lang="fr-CA" sz="2400" dirty="0" err="1"/>
              <a:t>travailleur·euses</a:t>
            </a:r>
            <a:r>
              <a:rPr lang="fr-CA" sz="2400" dirty="0"/>
              <a:t> non </a:t>
            </a:r>
            <a:r>
              <a:rPr lang="fr-CA" sz="2400" dirty="0" err="1"/>
              <a:t>syndiqué·es</a:t>
            </a:r>
            <a:r>
              <a:rPr lang="fr-CA" sz="2400" dirty="0"/>
              <a:t>:</a:t>
            </a:r>
          </a:p>
          <a:p>
            <a:pPr marL="742950" lvl="1" indent="-285750" algn="just">
              <a:buFont typeface="Arial" panose="020B0604020202020204" pitchFamily="34" charset="0"/>
              <a:buChar char="•"/>
            </a:pPr>
            <a:r>
              <a:rPr lang="fr-CA" sz="2200" dirty="0"/>
              <a:t>L’option entre la DRA et le TAT (art 360 LATMP) </a:t>
            </a:r>
            <a:r>
              <a:rPr lang="fr-CA" sz="2200" dirty="0">
                <a:solidFill>
                  <a:schemeClr val="accent1"/>
                </a:solidFill>
              </a:rPr>
              <a:t>[EEV = 6 avril 2023]</a:t>
            </a:r>
            <a:endParaRPr lang="fr-CA" sz="2200" dirty="0"/>
          </a:p>
          <a:p>
            <a:pPr marL="1200150" lvl="2" indent="-285750" algn="just">
              <a:buFont typeface="Arial" panose="020B0604020202020204" pitchFamily="34" charset="0"/>
              <a:buChar char="•"/>
            </a:pPr>
            <a:r>
              <a:rPr lang="fr-CA" sz="2200" dirty="0"/>
              <a:t>Sur des questions précises: décision du BEM, avis du CMPP et CMPO, et financement) </a:t>
            </a:r>
          </a:p>
          <a:p>
            <a:pPr marL="742950" lvl="1" indent="-285750" algn="just">
              <a:buFont typeface="Arial" panose="020B0604020202020204" pitchFamily="34" charset="0"/>
              <a:buChar char="•"/>
            </a:pPr>
            <a:r>
              <a:rPr lang="fr-CA" sz="2200" dirty="0"/>
              <a:t>Nouveau para à l’art 359 LATMP: « </a:t>
            </a:r>
            <a:r>
              <a:rPr lang="fr-CA" sz="2200" b="1" u="sng" dirty="0"/>
              <a:t>une personne peut contester devant le Tribunal la décision dont elle a demandé la révision si la Commission n’a pas disposé de la demande dans les 90 jours suivant sa réception</a:t>
            </a:r>
            <a:r>
              <a:rPr lang="fr-CA" sz="2200" dirty="0"/>
              <a:t>»</a:t>
            </a:r>
            <a:r>
              <a:rPr lang="fr-CA" sz="2200" dirty="0">
                <a:solidFill>
                  <a:schemeClr val="accent1"/>
                </a:solidFill>
              </a:rPr>
              <a:t> [EEV = 6 avril 2023]</a:t>
            </a:r>
          </a:p>
          <a:p>
            <a:pPr lvl="1" algn="just"/>
            <a:endParaRPr lang="fr-CA" sz="2400" dirty="0"/>
          </a:p>
          <a:p>
            <a:pPr marL="742950" lvl="1" indent="-285750" algn="just">
              <a:buFont typeface="Arial" panose="020B0604020202020204" pitchFamily="34" charset="0"/>
              <a:buChar char="•"/>
            </a:pPr>
            <a:endParaRPr lang="fr-CA" sz="2400" dirty="0"/>
          </a:p>
        </p:txBody>
      </p:sp>
    </p:spTree>
    <p:extLst>
      <p:ext uri="{BB962C8B-B14F-4D97-AF65-F5344CB8AC3E}">
        <p14:creationId xmlns:p14="http://schemas.microsoft.com/office/powerpoint/2010/main" val="2315149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44CE493-7E16-4062-9E2E-5528C2B3D6F3}"/>
              </a:ext>
            </a:extLst>
          </p:cNvPr>
          <p:cNvSpPr>
            <a:spLocks noGrp="1"/>
          </p:cNvSpPr>
          <p:nvPr>
            <p:ph type="title"/>
            <p:custDataLst>
              <p:tags r:id="rId2"/>
            </p:custDataLst>
          </p:nvPr>
        </p:nvSpPr>
        <p:spPr>
          <a:xfrm>
            <a:off x="838200" y="365125"/>
            <a:ext cx="10515600" cy="1325563"/>
          </a:xfrm>
        </p:spPr>
        <p:txBody>
          <a:bodyPr>
            <a:normAutofit/>
          </a:bodyPr>
          <a:lstStyle/>
          <a:p>
            <a:r>
              <a:rPr lang="fr-CA" dirty="0">
                <a:solidFill>
                  <a:srgbClr val="FFFFFF"/>
                </a:solidFill>
              </a:rPr>
              <a:t>Les impacts du PL59</a:t>
            </a:r>
          </a:p>
        </p:txBody>
      </p:sp>
      <p:sp>
        <p:nvSpPr>
          <p:cNvPr id="3" name="Espace réservé du contenu 2">
            <a:extLst>
              <a:ext uri="{FF2B5EF4-FFF2-40B4-BE49-F238E27FC236}">
                <a16:creationId xmlns:a16="http://schemas.microsoft.com/office/drawing/2014/main" id="{2A742B75-AE67-4CA2-B313-4356BE58EF62}"/>
              </a:ext>
            </a:extLst>
          </p:cNvPr>
          <p:cNvSpPr>
            <a:spLocks noGrp="1"/>
          </p:cNvSpPr>
          <p:nvPr>
            <p:ph idx="1"/>
            <p:custDataLst>
              <p:tags r:id="rId3"/>
            </p:custDataLst>
          </p:nvPr>
        </p:nvSpPr>
        <p:spPr>
          <a:xfrm>
            <a:off x="838200" y="1825625"/>
            <a:ext cx="10515600" cy="4351338"/>
          </a:xfrm>
        </p:spPr>
        <p:txBody>
          <a:bodyPr>
            <a:normAutofit/>
          </a:bodyPr>
          <a:lstStyle/>
          <a:p>
            <a:r>
              <a:rPr lang="fr-CA" sz="1800" dirty="0">
                <a:solidFill>
                  <a:srgbClr val="FFFFFF"/>
                </a:solidFill>
              </a:rPr>
              <a:t>L’analyse de l’impact règlementaire prévoit des économies (AIR, septembre 2020):</a:t>
            </a:r>
          </a:p>
          <a:p>
            <a:pPr lvl="1"/>
            <a:r>
              <a:rPr lang="fr-CA" sz="1800" dirty="0"/>
              <a:t>L’avènement du règlement sur les soins de santé et l’abolition de la réadaptation physique </a:t>
            </a:r>
            <a:r>
              <a:rPr lang="fr-CA" sz="1800" dirty="0">
                <a:solidFill>
                  <a:srgbClr val="FFFF00"/>
                </a:solidFill>
              </a:rPr>
              <a:t>: économies annuelles récurrentes entre</a:t>
            </a:r>
            <a:r>
              <a:rPr lang="fr-CA" sz="1800" dirty="0"/>
              <a:t> </a:t>
            </a:r>
            <a:r>
              <a:rPr lang="fr-CA" sz="1800" dirty="0">
                <a:solidFill>
                  <a:srgbClr val="FFFF00"/>
                </a:solidFill>
              </a:rPr>
              <a:t>25 et 53,8 millions</a:t>
            </a:r>
            <a:r>
              <a:rPr lang="fr-CA" sz="1800" dirty="0"/>
              <a:t>:</a:t>
            </a:r>
          </a:p>
          <a:p>
            <a:pPr lvl="1"/>
            <a:r>
              <a:rPr lang="fr-CA" sz="1800" dirty="0"/>
              <a:t>L’obligation d’accommodement </a:t>
            </a:r>
            <a:r>
              <a:rPr lang="fr-CA" sz="1800" dirty="0" smtClean="0"/>
              <a:t>raisonnable: </a:t>
            </a:r>
            <a:r>
              <a:rPr lang="fr-CA" sz="1800" dirty="0">
                <a:solidFill>
                  <a:srgbClr val="FFFF00"/>
                </a:solidFill>
              </a:rPr>
              <a:t>économies de 14,9 millions;</a:t>
            </a:r>
          </a:p>
          <a:p>
            <a:pPr lvl="1"/>
            <a:r>
              <a:rPr lang="fr-CA" sz="1800" dirty="0" smtClean="0"/>
              <a:t>Resserrement </a:t>
            </a:r>
            <a:r>
              <a:rPr lang="fr-CA" sz="1800" dirty="0"/>
              <a:t>des critères d’admission pour la reconnaissance d’une surdité: </a:t>
            </a:r>
            <a:r>
              <a:rPr lang="fr-CA" sz="1800" dirty="0">
                <a:solidFill>
                  <a:srgbClr val="FFFF00"/>
                </a:solidFill>
              </a:rPr>
              <a:t>économie récurrente de 21 millions</a:t>
            </a:r>
            <a:r>
              <a:rPr lang="fr-CA" sz="1800" dirty="0"/>
              <a:t>;</a:t>
            </a:r>
            <a:endParaRPr lang="fr-CA" sz="1800" dirty="0">
              <a:highlight>
                <a:srgbClr val="FF0000"/>
              </a:highlight>
            </a:endParaRPr>
          </a:p>
          <a:p>
            <a:pPr lvl="1"/>
            <a:r>
              <a:rPr lang="fr-CA" sz="1800" dirty="0"/>
              <a:t>La limitation de l’IRR pour les travailleurs de 55 ans : </a:t>
            </a:r>
            <a:r>
              <a:rPr lang="fr-CA" sz="1800" dirty="0">
                <a:solidFill>
                  <a:srgbClr val="FFFF00"/>
                </a:solidFill>
              </a:rPr>
              <a:t>économies récurrentes de 8 millions</a:t>
            </a:r>
          </a:p>
          <a:p>
            <a:pPr lvl="1"/>
            <a:r>
              <a:rPr lang="fr-CA" sz="1800" dirty="0"/>
              <a:t> Les mesures de réadaptation avant consolidation et autres modifications à la réadaptation: </a:t>
            </a:r>
            <a:r>
              <a:rPr lang="fr-CA" sz="1800" dirty="0">
                <a:solidFill>
                  <a:srgbClr val="FFFF00"/>
                </a:solidFill>
              </a:rPr>
              <a:t>19, 4 </a:t>
            </a:r>
            <a:r>
              <a:rPr lang="fr-CA" sz="1800" dirty="0" smtClean="0">
                <a:solidFill>
                  <a:srgbClr val="FFFF00"/>
                </a:solidFill>
              </a:rPr>
              <a:t>millions </a:t>
            </a:r>
          </a:p>
          <a:p>
            <a:pPr lvl="1"/>
            <a:r>
              <a:rPr lang="fr-CA" sz="1800" dirty="0" smtClean="0"/>
              <a:t>Resserrement </a:t>
            </a:r>
            <a:r>
              <a:rPr lang="fr-CA" sz="1800" dirty="0"/>
              <a:t>de l’assignation temporaire avec un formulaire: </a:t>
            </a:r>
            <a:r>
              <a:rPr lang="fr-CA" sz="1800" dirty="0">
                <a:solidFill>
                  <a:srgbClr val="FFFF00"/>
                </a:solidFill>
              </a:rPr>
              <a:t>25,6 millions</a:t>
            </a:r>
          </a:p>
          <a:p>
            <a:pPr marL="457200" lvl="1" indent="0">
              <a:buNone/>
            </a:pPr>
            <a:endParaRPr lang="fr-CA" sz="1800" i="1" dirty="0">
              <a:solidFill>
                <a:schemeClr val="accent5"/>
              </a:solidFill>
            </a:endParaRPr>
          </a:p>
          <a:p>
            <a:pPr marL="457200" lvl="1" indent="0">
              <a:buNone/>
            </a:pPr>
            <a:r>
              <a:rPr lang="fr-CA" sz="1800" i="1" dirty="0">
                <a:solidFill>
                  <a:srgbClr val="FFFF00"/>
                </a:solidFill>
              </a:rPr>
              <a:t>Toutes ces économies se font à partir d’un refus de reconnaître une lésion professionnelle ou de réadapter convenablement tel que le prévoit la LATMP. </a:t>
            </a:r>
          </a:p>
        </p:txBody>
      </p:sp>
    </p:spTree>
    <p:extLst>
      <p:ext uri="{BB962C8B-B14F-4D97-AF65-F5344CB8AC3E}">
        <p14:creationId xmlns:p14="http://schemas.microsoft.com/office/powerpoint/2010/main" val="3506719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801F7F-13BC-4564-A57C-53C7FFBABA87}"/>
              </a:ext>
            </a:extLst>
          </p:cNvPr>
          <p:cNvSpPr>
            <a:spLocks noGrp="1"/>
          </p:cNvSpPr>
          <p:nvPr>
            <p:ph type="title"/>
            <p:custDataLst>
              <p:tags r:id="rId1"/>
            </p:custDataLst>
          </p:nvPr>
        </p:nvSpPr>
        <p:spPr>
          <a:xfrm>
            <a:off x="767920" y="122293"/>
            <a:ext cx="6387102" cy="1325563"/>
          </a:xfrm>
        </p:spPr>
        <p:txBody>
          <a:bodyPr>
            <a:normAutofit/>
          </a:bodyPr>
          <a:lstStyle/>
          <a:p>
            <a:r>
              <a:rPr lang="fr-CA" dirty="0"/>
              <a:t>Quelques oubliés de la réforme</a:t>
            </a:r>
          </a:p>
        </p:txBody>
      </p:sp>
      <p:sp>
        <p:nvSpPr>
          <p:cNvPr id="3" name="Espace réservé du contenu 2">
            <a:extLst>
              <a:ext uri="{FF2B5EF4-FFF2-40B4-BE49-F238E27FC236}">
                <a16:creationId xmlns:a16="http://schemas.microsoft.com/office/drawing/2014/main" id="{E41F7EAA-DF4B-4066-B355-3B59F27696FB}"/>
              </a:ext>
            </a:extLst>
          </p:cNvPr>
          <p:cNvSpPr>
            <a:spLocks noGrp="1"/>
          </p:cNvSpPr>
          <p:nvPr>
            <p:ph idx="1"/>
            <p:custDataLst>
              <p:tags r:id="rId2"/>
            </p:custDataLst>
          </p:nvPr>
        </p:nvSpPr>
        <p:spPr>
          <a:xfrm>
            <a:off x="616449" y="1555407"/>
            <a:ext cx="7073379" cy="5180300"/>
          </a:xfrm>
        </p:spPr>
        <p:txBody>
          <a:bodyPr anchor="t">
            <a:normAutofit fontScale="92500" lnSpcReduction="10000"/>
          </a:bodyPr>
          <a:lstStyle/>
          <a:p>
            <a:r>
              <a:rPr lang="fr-CA" sz="2000" dirty="0"/>
              <a:t>La </a:t>
            </a:r>
            <a:r>
              <a:rPr lang="fr-CA" sz="2000" dirty="0">
                <a:solidFill>
                  <a:srgbClr val="FFFF00"/>
                </a:solidFill>
              </a:rPr>
              <a:t>représentation et le soutien </a:t>
            </a:r>
            <a:r>
              <a:rPr lang="fr-CA" sz="2000" dirty="0"/>
              <a:t>de travailleurs et des travailleuses</a:t>
            </a:r>
          </a:p>
          <a:p>
            <a:pPr lvl="1"/>
            <a:r>
              <a:rPr lang="fr-CA" sz="2000" dirty="0"/>
              <a:t>Certaines dispositions viennent compliquer les choses pour les travailleurs et travailleuses accidentées </a:t>
            </a:r>
          </a:p>
          <a:p>
            <a:pPr lvl="1"/>
            <a:r>
              <a:rPr lang="fr-CA" sz="2000" dirty="0"/>
              <a:t>Comment l’article 167 </a:t>
            </a:r>
            <a:r>
              <a:rPr lang="fr-CA" sz="2000" dirty="0" smtClean="0"/>
              <a:t>LSST (plan de réadaptation) </a:t>
            </a:r>
            <a:r>
              <a:rPr lang="fr-CA" sz="2000" dirty="0"/>
              <a:t>s’appliquera-t-il?!</a:t>
            </a:r>
          </a:p>
          <a:p>
            <a:pPr lvl="1"/>
            <a:r>
              <a:rPr lang="fr-CA" sz="2000" dirty="0" smtClean="0"/>
              <a:t>Aucune </a:t>
            </a:r>
            <a:r>
              <a:rPr lang="fr-CA" sz="2000" dirty="0"/>
              <a:t>mesure pour les </a:t>
            </a:r>
            <a:r>
              <a:rPr lang="fr-CA" sz="2000" dirty="0" err="1"/>
              <a:t>travailleur·euses</a:t>
            </a:r>
            <a:r>
              <a:rPr lang="fr-CA" sz="2000" dirty="0"/>
              <a:t> </a:t>
            </a:r>
            <a:r>
              <a:rPr lang="fr-CA" sz="2000" dirty="0" err="1"/>
              <a:t>immigrant·es</a:t>
            </a:r>
            <a:r>
              <a:rPr lang="fr-CA" sz="2000" dirty="0"/>
              <a:t> ou </a:t>
            </a:r>
            <a:r>
              <a:rPr lang="fr-CA" sz="2000" dirty="0" err="1"/>
              <a:t>racisé·es</a:t>
            </a:r>
            <a:endParaRPr lang="fr-CA" sz="2000" dirty="0"/>
          </a:p>
          <a:p>
            <a:r>
              <a:rPr lang="fr-CA" sz="2000" dirty="0"/>
              <a:t>De réels mécanismes pour freiner la</a:t>
            </a:r>
            <a:r>
              <a:rPr lang="fr-CA" sz="2000" dirty="0">
                <a:solidFill>
                  <a:srgbClr val="FFFF00"/>
                </a:solidFill>
              </a:rPr>
              <a:t> judiciarisation</a:t>
            </a:r>
            <a:r>
              <a:rPr lang="fr-CA" sz="2000" dirty="0"/>
              <a:t>?</a:t>
            </a:r>
          </a:p>
          <a:p>
            <a:pPr lvl="1"/>
            <a:r>
              <a:rPr lang="fr-CA" sz="2000" dirty="0"/>
              <a:t>Incitation économique à la contestation via le régime de financement lié à l’expérience de l’employeur.</a:t>
            </a:r>
          </a:p>
          <a:p>
            <a:r>
              <a:rPr lang="fr-CA" sz="2000" dirty="0" smtClean="0"/>
              <a:t>Maintien </a:t>
            </a:r>
            <a:r>
              <a:rPr lang="fr-CA" sz="2000" dirty="0"/>
              <a:t>du </a:t>
            </a:r>
            <a:r>
              <a:rPr lang="fr-CA" sz="2000" dirty="0">
                <a:solidFill>
                  <a:srgbClr val="FFFF00"/>
                </a:solidFill>
              </a:rPr>
              <a:t>caractère sexiste </a:t>
            </a:r>
            <a:r>
              <a:rPr lang="fr-CA" sz="2000" dirty="0"/>
              <a:t>du régime</a:t>
            </a:r>
          </a:p>
          <a:p>
            <a:r>
              <a:rPr lang="fr-CA" sz="2000" dirty="0">
                <a:solidFill>
                  <a:srgbClr val="FFFF00"/>
                </a:solidFill>
              </a:rPr>
              <a:t>Amendes</a:t>
            </a:r>
            <a:r>
              <a:rPr lang="fr-CA" sz="2000" dirty="0"/>
              <a:t> en vertu de la LSST: inchangées malgré que cela ait contribué à notre mauvaise position en matière de prévention dans l’étude de R. Block </a:t>
            </a:r>
            <a:r>
              <a:rPr lang="fr-CA" sz="2000" i="1" dirty="0"/>
              <a:t>et al.</a:t>
            </a:r>
          </a:p>
          <a:p>
            <a:r>
              <a:rPr lang="fr-CA" sz="2000" dirty="0"/>
              <a:t>Obligation de </a:t>
            </a:r>
            <a:r>
              <a:rPr lang="fr-CA" sz="2000" dirty="0">
                <a:solidFill>
                  <a:srgbClr val="FFFF00"/>
                </a:solidFill>
              </a:rPr>
              <a:t>déclaration des accidents </a:t>
            </a:r>
            <a:r>
              <a:rPr lang="fr-CA" sz="2000" dirty="0"/>
              <a:t>du travail par l’employeur</a:t>
            </a:r>
          </a:p>
          <a:p>
            <a:r>
              <a:rPr lang="fr-CA" sz="2000" dirty="0">
                <a:solidFill>
                  <a:srgbClr val="FFFF00"/>
                </a:solidFill>
              </a:rPr>
              <a:t>Inspectorat : </a:t>
            </a:r>
            <a:r>
              <a:rPr lang="fr-CA" sz="2000" dirty="0"/>
              <a:t>le nombre d’effectif sera-t-il augmenté afin d’assurer l’effectivité des obligations prévues à la loi?</a:t>
            </a:r>
            <a:endParaRPr lang="fr-CA" sz="1800" b="1" dirty="0"/>
          </a:p>
          <a:p>
            <a:endParaRPr lang="fr-CA" sz="1800" dirty="0"/>
          </a:p>
          <a:p>
            <a:pPr lvl="1"/>
            <a:endParaRPr lang="fr-CA" sz="1100" dirty="0"/>
          </a:p>
          <a:p>
            <a:pPr marL="0" indent="0">
              <a:buNone/>
            </a:pPr>
            <a:endParaRPr lang="fr-CA" sz="1100" dirty="0"/>
          </a:p>
        </p:txBody>
      </p:sp>
      <p:pic>
        <p:nvPicPr>
          <p:cNvPr id="13" name="Image 12" descr="Une image contenant bâtiment, personne, photo, gens&#10;&#10;Description générée automatiquement">
            <a:extLst>
              <a:ext uri="{FF2B5EF4-FFF2-40B4-BE49-F238E27FC236}">
                <a16:creationId xmlns:a16="http://schemas.microsoft.com/office/drawing/2014/main" id="{0022279B-B305-44CB-BDCA-247F1479399B}"/>
              </a:ext>
            </a:extLst>
          </p:cNvPr>
          <p:cNvPicPr>
            <a:picLocks noChangeAspect="1"/>
          </p:cNvPicPr>
          <p:nvPr>
            <p:custDataLst>
              <p:tags r:id="rId3"/>
            </p:custDataLst>
          </p:nvPr>
        </p:nvPicPr>
        <p:blipFill rotWithShape="1">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7347" r="2051" b="1"/>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p:spPr>
      </p:pic>
      <p:pic>
        <p:nvPicPr>
          <p:cNvPr id="5" name="Image 4" descr="Une image contenant bâtiment, personne, photo, gens&#10;&#10;Description générée automatiquement">
            <a:extLst>
              <a:ext uri="{FF2B5EF4-FFF2-40B4-BE49-F238E27FC236}">
                <a16:creationId xmlns:a16="http://schemas.microsoft.com/office/drawing/2014/main" id="{269F20FE-FB9D-4CA1-B812-3CAEFFC09707}"/>
              </a:ext>
            </a:extLst>
          </p:cNvPr>
          <p:cNvPicPr>
            <a:picLocks noChangeAspect="1"/>
          </p:cNvPicPr>
          <p:nvPr>
            <p:custDataLst>
              <p:tags r:id="rId4"/>
            </p:custDataLst>
          </p:nvPr>
        </p:nvPicPr>
        <p:blipFill rotWithShape="1">
          <a:blip r:embed="rId7">
            <a:extLst>
              <a:ext uri="{BEBA8EAE-BF5A-486C-A8C5-ECC9F3942E4B}">
                <a14:imgProps xmlns:a14="http://schemas.microsoft.com/office/drawing/2010/main">
                  <a14:imgLayer r:embed="rId10">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11491" r="6190" b="-5"/>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079200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extérieur, ciel, bâtiment, vieux&#10;&#10;Description générée automatiquement">
            <a:extLst>
              <a:ext uri="{FF2B5EF4-FFF2-40B4-BE49-F238E27FC236}">
                <a16:creationId xmlns:a16="http://schemas.microsoft.com/office/drawing/2014/main" id="{BBE31C9C-6BC3-4B9F-A7BE-9A1214C4A8DD}"/>
              </a:ext>
            </a:extLst>
          </p:cNvPr>
          <p:cNvPicPr>
            <a:picLocks noChangeAspect="1"/>
          </p:cNvPicPr>
          <p:nvPr>
            <p:custDataLst>
              <p:tags r:id="rId2"/>
            </p:custDataLst>
          </p:nvPr>
        </p:nvPicPr>
        <p:blipFill rotWithShape="1">
          <a:blip r:embed="rId9">
            <a:alphaModFix amt="35000"/>
            <a:grayscl/>
            <a:extLst>
              <a:ext uri="{BEBA8EAE-BF5A-486C-A8C5-ECC9F3942E4B}">
                <a14:imgProps xmlns:a14="http://schemas.microsoft.com/office/drawing/2010/main">
                  <a14:imgLayer r:embed="rId10">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11"/>
              </a:ext>
            </a:extLst>
          </a:blip>
          <a:srcRect t="16685" b="8315"/>
          <a:stretch/>
        </p:blipFill>
        <p:spPr>
          <a:xfrm>
            <a:off x="20" y="1"/>
            <a:ext cx="12191980" cy="6857999"/>
          </a:xfrm>
          <a:prstGeom prst="rect">
            <a:avLst/>
          </a:prstGeom>
        </p:spPr>
      </p:pic>
      <p:sp>
        <p:nvSpPr>
          <p:cNvPr id="2" name="Titre 1">
            <a:extLst>
              <a:ext uri="{FF2B5EF4-FFF2-40B4-BE49-F238E27FC236}">
                <a16:creationId xmlns:a16="http://schemas.microsoft.com/office/drawing/2014/main" id="{6CD427C3-025C-4561-952B-971F83982BA6}"/>
              </a:ext>
            </a:extLst>
          </p:cNvPr>
          <p:cNvSpPr>
            <a:spLocks noGrp="1"/>
          </p:cNvSpPr>
          <p:nvPr>
            <p:ph type="title"/>
            <p:custDataLst>
              <p:tags r:id="rId3"/>
            </p:custDataLst>
          </p:nvPr>
        </p:nvSpPr>
        <p:spPr>
          <a:xfrm>
            <a:off x="838201" y="1065862"/>
            <a:ext cx="3313164" cy="4726276"/>
          </a:xfrm>
        </p:spPr>
        <p:txBody>
          <a:bodyPr>
            <a:normAutofit/>
          </a:bodyPr>
          <a:lstStyle/>
          <a:p>
            <a:pPr algn="r"/>
            <a:r>
              <a:rPr lang="fr-CA" sz="4000" dirty="0">
                <a:solidFill>
                  <a:srgbClr val="FFFFFF"/>
                </a:solidFill>
              </a:rPr>
              <a:t>Quelles suites pour l’action syndicale?</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47CDB77C-5CB6-49B4-9A21-38FE88499362}"/>
              </a:ext>
            </a:extLst>
          </p:cNvPr>
          <p:cNvSpPr>
            <a:spLocks noGrp="1"/>
          </p:cNvSpPr>
          <p:nvPr>
            <p:ph idx="1"/>
            <p:custDataLst>
              <p:tags r:id="rId5"/>
            </p:custDataLst>
          </p:nvPr>
        </p:nvSpPr>
        <p:spPr>
          <a:xfrm>
            <a:off x="5048336" y="329784"/>
            <a:ext cx="5744685" cy="5696261"/>
          </a:xfrm>
        </p:spPr>
        <p:txBody>
          <a:bodyPr anchor="ctr">
            <a:noAutofit/>
          </a:bodyPr>
          <a:lstStyle/>
          <a:p>
            <a:r>
              <a:rPr lang="fr-CA" sz="2400" dirty="0">
                <a:solidFill>
                  <a:srgbClr val="FFFFFF"/>
                </a:solidFill>
              </a:rPr>
              <a:t>Les travaux réglementaires à la CNESST: qu’est-ce que ça va donner? Le CA de la CNESST devient responsable du maintien de l’intégrité du régime SST.</a:t>
            </a:r>
          </a:p>
          <a:p>
            <a:r>
              <a:rPr lang="fr-CA" sz="2400" dirty="0">
                <a:solidFill>
                  <a:srgbClr val="FFFFFF"/>
                </a:solidFill>
              </a:rPr>
              <a:t>Importance de la mobilisation et de la collaboration avec la société civile, incluant les associations de défense des </a:t>
            </a:r>
            <a:r>
              <a:rPr lang="fr-CA" sz="2400" dirty="0" err="1">
                <a:solidFill>
                  <a:srgbClr val="FFFFFF"/>
                </a:solidFill>
              </a:rPr>
              <a:t>travailleur·euses</a:t>
            </a:r>
            <a:r>
              <a:rPr lang="fr-CA" sz="2400" dirty="0">
                <a:solidFill>
                  <a:srgbClr val="FFFFFF"/>
                </a:solidFill>
              </a:rPr>
              <a:t> </a:t>
            </a:r>
            <a:r>
              <a:rPr lang="fr-CA" sz="2400" dirty="0" err="1">
                <a:solidFill>
                  <a:srgbClr val="FFFFFF"/>
                </a:solidFill>
              </a:rPr>
              <a:t>non-syndiqué·es</a:t>
            </a:r>
            <a:endParaRPr lang="fr-CA" sz="2400" dirty="0">
              <a:solidFill>
                <a:srgbClr val="FFFFFF"/>
              </a:solidFill>
            </a:endParaRPr>
          </a:p>
          <a:p>
            <a:r>
              <a:rPr lang="fr-CA" sz="2400" dirty="0">
                <a:solidFill>
                  <a:srgbClr val="FFFFFF"/>
                </a:solidFill>
              </a:rPr>
              <a:t>La lutte n’est pas terminée!</a:t>
            </a:r>
          </a:p>
        </p:txBody>
      </p:sp>
      <p:sp>
        <p:nvSpPr>
          <p:cNvPr id="6" name="ZoneTexte 5">
            <a:extLst>
              <a:ext uri="{FF2B5EF4-FFF2-40B4-BE49-F238E27FC236}">
                <a16:creationId xmlns:a16="http://schemas.microsoft.com/office/drawing/2014/main" id="{CFF50F67-A622-4313-A10D-7F90CC11772D}"/>
              </a:ext>
            </a:extLst>
          </p:cNvPr>
          <p:cNvSpPr txBox="1"/>
          <p:nvPr>
            <p:custDataLst>
              <p:tags r:id="rId6"/>
            </p:custDataLst>
          </p:nvPr>
        </p:nvSpPr>
        <p:spPr>
          <a:xfrm>
            <a:off x="9609242" y="6657945"/>
            <a:ext cx="2582758" cy="200055"/>
          </a:xfrm>
          <a:prstGeom prst="rect">
            <a:avLst/>
          </a:prstGeom>
          <a:solidFill>
            <a:srgbClr val="000000"/>
          </a:solidFill>
        </p:spPr>
        <p:txBody>
          <a:bodyPr wrap="none" rtlCol="0">
            <a:spAutoFit/>
          </a:bodyPr>
          <a:lstStyle/>
          <a:p>
            <a:pPr algn="r">
              <a:spcAft>
                <a:spcPts val="600"/>
              </a:spcAft>
            </a:pPr>
            <a:r>
              <a:rPr lang="fr-CA" sz="700">
                <a:solidFill>
                  <a:srgbClr val="FFFFFF"/>
                </a:solidFill>
                <a:hlinkClick r:id="rId11" tooltip="http://commons.wikimedia.org/wiki/File:Qu%C3%A9bec_-_H%C3%B4tel_du_Parlement_2.jpg">
                  <a:extLst>
                    <a:ext uri="{A12FA001-AC4F-418D-AE19-62706E023703}">
                      <ahyp:hlinkClr xmlns="" xmlns:ahyp="http://schemas.microsoft.com/office/drawing/2018/hyperlinkcolor" val="tx"/>
                    </a:ext>
                  </a:extLst>
                </a:hlinkClick>
              </a:rPr>
              <a:t>Cette photo</a:t>
            </a:r>
            <a:r>
              <a:rPr lang="fr-CA" sz="700">
                <a:solidFill>
                  <a:srgbClr val="FFFFFF"/>
                </a:solidFill>
              </a:rPr>
              <a:t> par Auteur inconnu est soumise à la licence </a:t>
            </a:r>
            <a:r>
              <a:rPr lang="fr-CA" sz="700">
                <a:solidFill>
                  <a:srgbClr val="FFFFFF"/>
                </a:solidFill>
                <a:hlinkClick r:id="rId12" tooltip="https://creativecommons.org/licenses/by-sa/3.0/">
                  <a:extLst>
                    <a:ext uri="{A12FA001-AC4F-418D-AE19-62706E023703}">
                      <ahyp:hlinkClr xmlns="" xmlns:ahyp="http://schemas.microsoft.com/office/drawing/2018/hyperlinkcolor" val="tx"/>
                    </a:ext>
                  </a:extLst>
                </a:hlinkClick>
              </a:rPr>
              <a:t>CC BY-SA</a:t>
            </a:r>
            <a:endParaRPr lang="fr-CA" sz="700">
              <a:solidFill>
                <a:srgbClr val="FFFFFF"/>
              </a:solidFill>
            </a:endParaRPr>
          </a:p>
        </p:txBody>
      </p:sp>
    </p:spTree>
    <p:extLst>
      <p:ext uri="{BB962C8B-B14F-4D97-AF65-F5344CB8AC3E}">
        <p14:creationId xmlns:p14="http://schemas.microsoft.com/office/powerpoint/2010/main" val="137247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a:t>La nouvelle LSST: On n’a pas fini de mourir</a:t>
            </a:r>
            <a:endParaRPr lang="en-US" dirty="0"/>
          </a:p>
        </p:txBody>
      </p:sp>
      <p:sp>
        <p:nvSpPr>
          <p:cNvPr id="3" name="Sous-titre 2"/>
          <p:cNvSpPr>
            <a:spLocks noGrp="1"/>
          </p:cNvSpPr>
          <p:nvPr>
            <p:ph type="subTitle" idx="1"/>
          </p:nvPr>
        </p:nvSpPr>
        <p:spPr/>
        <p:txBody>
          <a:bodyPr/>
          <a:lstStyle/>
          <a:p>
            <a:r>
              <a:rPr lang="fr-CA" dirty="0"/>
              <a:t>De la poudre aux yeux pour </a:t>
            </a:r>
            <a:r>
              <a:rPr lang="fr-CA" dirty="0" err="1"/>
              <a:t>certain.e.s</a:t>
            </a:r>
            <a:r>
              <a:rPr lang="fr-CA" dirty="0"/>
              <a:t>, des reculs pour les autres! </a:t>
            </a:r>
            <a:endParaRPr lang="en-US" dirty="0"/>
          </a:p>
        </p:txBody>
      </p:sp>
    </p:spTree>
    <p:extLst>
      <p:ext uri="{BB962C8B-B14F-4D97-AF65-F5344CB8AC3E}">
        <p14:creationId xmlns:p14="http://schemas.microsoft.com/office/powerpoint/2010/main" val="2228297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85C8B31-0605-8846-96C8-C20283A611D2}"/>
              </a:ext>
            </a:extLst>
          </p:cNvPr>
          <p:cNvPicPr>
            <a:picLocks noGrp="1" noChangeAspect="1"/>
          </p:cNvPicPr>
          <p:nvPr>
            <p:ph idx="1"/>
          </p:nvPr>
        </p:nvPicPr>
        <p:blipFill>
          <a:blip r:embed="rId3">
            <a:alphaModFix amt="50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365125"/>
            <a:ext cx="10515600" cy="6249829"/>
          </a:xfrm>
        </p:spPr>
      </p:pic>
      <p:sp>
        <p:nvSpPr>
          <p:cNvPr id="2" name="Titre 1">
            <a:extLst>
              <a:ext uri="{FF2B5EF4-FFF2-40B4-BE49-F238E27FC236}">
                <a16:creationId xmlns:a16="http://schemas.microsoft.com/office/drawing/2014/main" id="{979403FC-BD82-5C48-BB7B-31C5D1A1B152}"/>
              </a:ext>
            </a:extLst>
          </p:cNvPr>
          <p:cNvSpPr>
            <a:spLocks noGrp="1"/>
          </p:cNvSpPr>
          <p:nvPr>
            <p:ph type="title"/>
          </p:nvPr>
        </p:nvSpPr>
        <p:spPr/>
        <p:txBody>
          <a:bodyPr/>
          <a:lstStyle/>
          <a:p>
            <a:r>
              <a:rPr lang="fr-CA" dirty="0"/>
              <a:t>Références</a:t>
            </a:r>
          </a:p>
        </p:txBody>
      </p:sp>
      <p:sp>
        <p:nvSpPr>
          <p:cNvPr id="7" name="ZoneTexte 6">
            <a:extLst>
              <a:ext uri="{FF2B5EF4-FFF2-40B4-BE49-F238E27FC236}">
                <a16:creationId xmlns:a16="http://schemas.microsoft.com/office/drawing/2014/main" id="{E44B63D5-7B4B-FE47-B902-386E03DFA4AD}"/>
              </a:ext>
            </a:extLst>
          </p:cNvPr>
          <p:cNvSpPr txBox="1"/>
          <p:nvPr/>
        </p:nvSpPr>
        <p:spPr>
          <a:xfrm>
            <a:off x="737755" y="1439676"/>
            <a:ext cx="10196945" cy="4247317"/>
          </a:xfrm>
          <a:prstGeom prst="rect">
            <a:avLst/>
          </a:prstGeom>
          <a:noFill/>
        </p:spPr>
        <p:txBody>
          <a:bodyPr wrap="square" rtlCol="0">
            <a:spAutoFit/>
          </a:bodyPr>
          <a:lstStyle/>
          <a:p>
            <a:endParaRPr lang="fr-CA" dirty="0"/>
          </a:p>
          <a:p>
            <a:pPr marL="285750" indent="-285750">
              <a:buFont typeface="Wingdings" pitchFamily="2" charset="2"/>
              <a:buChar char="Ø"/>
            </a:pPr>
            <a:r>
              <a:rPr lang="fr-CA" dirty="0"/>
              <a:t>Block, Richard N, and Karen Roberts. “A </a:t>
            </a:r>
            <a:r>
              <a:rPr lang="fr-CA" dirty="0" err="1"/>
              <a:t>Comparison</a:t>
            </a:r>
            <a:r>
              <a:rPr lang="fr-CA" dirty="0"/>
              <a:t> of Labour Standards in the United States and Canada.” Relations industrielles (Québec, Québec) 55.2 (2000): 273–307.</a:t>
            </a:r>
          </a:p>
          <a:p>
            <a:pPr marL="285750" indent="-285750">
              <a:buFont typeface="Wingdings" pitchFamily="2" charset="2"/>
              <a:buChar char="Ø"/>
            </a:pPr>
            <a:r>
              <a:rPr lang="fr-CA" dirty="0"/>
              <a:t>Bureau du Vérificateur général du Québec, </a:t>
            </a:r>
            <a:r>
              <a:rPr lang="fr-CA" i="1" dirty="0"/>
              <a:t>Audit de performance : Prévention en santé et en sécurité du travail,</a:t>
            </a:r>
            <a:r>
              <a:rPr lang="fr-CA" dirty="0"/>
              <a:t> </a:t>
            </a:r>
            <a:r>
              <a:rPr lang="fr-CA" dirty="0" err="1"/>
              <a:t>ch</a:t>
            </a:r>
            <a:r>
              <a:rPr lang="fr-CA" dirty="0"/>
              <a:t> 3, Québec, 2019.</a:t>
            </a:r>
          </a:p>
          <a:p>
            <a:pPr marL="285750" indent="-285750">
              <a:buFont typeface="Wingdings" pitchFamily="2" charset="2"/>
              <a:buChar char="Ø"/>
            </a:pPr>
            <a:r>
              <a:rPr lang="fr-FR" dirty="0"/>
              <a:t>Charbonneau, Mathieu et Guillaume Hébert, </a:t>
            </a:r>
            <a:r>
              <a:rPr lang="fr-FR" i="1" dirty="0"/>
              <a:t>La judiciarisation du régime d’indemnisation des lésions professionnelles au Québec</a:t>
            </a:r>
            <a:r>
              <a:rPr lang="fr-FR" dirty="0"/>
              <a:t>, Rapport de recherche, Institut de recherche et d’information socioéconomique du Québec, 2020</a:t>
            </a:r>
            <a:r>
              <a:rPr lang="fr-CA" dirty="0"/>
              <a:t> </a:t>
            </a:r>
          </a:p>
          <a:p>
            <a:pPr marL="285750" indent="-285750">
              <a:buFont typeface="Wingdings" pitchFamily="2" charset="2"/>
              <a:buChar char="Ø"/>
            </a:pPr>
            <a:r>
              <a:rPr lang="fr-CA" dirty="0" err="1"/>
              <a:t>Lippel</a:t>
            </a:r>
            <a:r>
              <a:rPr lang="fr-CA" dirty="0"/>
              <a:t>, Katherine et Vicky Sabourin, « Prévention de la chronicité :comment le droit pourrait-il mieux contribuer à diminuer les incapacités au travail? » (2020) dans Développements récents en droit de la santé et sécurité au travail (2020), vol. 470, Montréal, Éditions Yvon Blais, 81-117</a:t>
            </a:r>
          </a:p>
          <a:p>
            <a:pPr marL="285750" indent="-285750">
              <a:buFont typeface="Wingdings" pitchFamily="2" charset="2"/>
              <a:buChar char="Ø"/>
            </a:pPr>
            <a:r>
              <a:rPr lang="fr-CA" dirty="0"/>
              <a:t>Ministère du Travail, de l’Emploi et de la Solidarité sociale, Analyse d’impact réglementaire, Projet de loi modernisant le régime de santé et de sécurité du travail, 30 septembre 2020</a:t>
            </a:r>
          </a:p>
          <a:p>
            <a:pPr marL="285750" indent="-285750">
              <a:buFont typeface="Wingdings" pitchFamily="2" charset="2"/>
              <a:buChar char="Ø"/>
            </a:pPr>
            <a:endParaRPr lang="fr-CA" dirty="0"/>
          </a:p>
          <a:p>
            <a:endParaRPr lang="fr-CA" dirty="0"/>
          </a:p>
        </p:txBody>
      </p:sp>
    </p:spTree>
    <p:extLst>
      <p:ext uri="{BB962C8B-B14F-4D97-AF65-F5344CB8AC3E}">
        <p14:creationId xmlns:p14="http://schemas.microsoft.com/office/powerpoint/2010/main" val="403729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53AEBF5-964F-CF4C-8664-4A4DE786F07B}"/>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0"/>
            <a:ext cx="12191999" cy="6858000"/>
          </a:xfrm>
          <a:prstGeom prst="rect">
            <a:avLst/>
          </a:prstGeom>
        </p:spPr>
      </p:pic>
      <p:sp>
        <p:nvSpPr>
          <p:cNvPr id="21" name="ZoneTexte 20">
            <a:extLst>
              <a:ext uri="{FF2B5EF4-FFF2-40B4-BE49-F238E27FC236}">
                <a16:creationId xmlns:a16="http://schemas.microsoft.com/office/drawing/2014/main" id="{A3767C8A-AD16-DB44-8172-9E002CC6793D}"/>
              </a:ext>
            </a:extLst>
          </p:cNvPr>
          <p:cNvSpPr txBox="1"/>
          <p:nvPr/>
        </p:nvSpPr>
        <p:spPr>
          <a:xfrm>
            <a:off x="0" y="6858000"/>
            <a:ext cx="12191999" cy="230832"/>
          </a:xfrm>
          <a:prstGeom prst="rect">
            <a:avLst/>
          </a:prstGeom>
          <a:noFill/>
        </p:spPr>
        <p:txBody>
          <a:bodyPr wrap="square" rtlCol="0">
            <a:spAutoFit/>
          </a:bodyPr>
          <a:lstStyle/>
          <a:p>
            <a:r>
              <a:rPr lang="fr-CA" sz="900">
                <a:hlinkClick r:id="rId5" tooltip="https://www.flickr.com/photos/55299332@N05/33504889648/"/>
              </a:rPr>
              <a:t>Cette photo</a:t>
            </a:r>
            <a:r>
              <a:rPr lang="fr-CA" sz="900"/>
              <a:t> par Auteur inconnu est soumise à la licence </a:t>
            </a:r>
            <a:r>
              <a:rPr lang="fr-CA" sz="900">
                <a:hlinkClick r:id="rId6" tooltip="https://creativecommons.org/licenses/by-nc-nd/3.0/"/>
              </a:rPr>
              <a:t>CC BY-NC-ND</a:t>
            </a:r>
            <a:endParaRPr lang="fr-CA" sz="900"/>
          </a:p>
        </p:txBody>
      </p:sp>
      <p:sp>
        <p:nvSpPr>
          <p:cNvPr id="7" name="Titre 6"/>
          <p:cNvSpPr>
            <a:spLocks noGrp="1"/>
          </p:cNvSpPr>
          <p:nvPr>
            <p:ph type="title"/>
          </p:nvPr>
        </p:nvSpPr>
        <p:spPr/>
        <p:txBody>
          <a:bodyPr/>
          <a:lstStyle/>
          <a:p>
            <a:pPr algn="ctr"/>
            <a:r>
              <a:rPr lang="fr-CA" dirty="0"/>
              <a:t>Quelques avancées</a:t>
            </a:r>
            <a:endParaRPr lang="en-US" dirty="0"/>
          </a:p>
        </p:txBody>
      </p:sp>
      <p:sp>
        <p:nvSpPr>
          <p:cNvPr id="8" name="Espace réservé du contenu 7"/>
          <p:cNvSpPr>
            <a:spLocks noGrp="1"/>
          </p:cNvSpPr>
          <p:nvPr>
            <p:ph idx="1"/>
          </p:nvPr>
        </p:nvSpPr>
        <p:spPr/>
        <p:txBody>
          <a:bodyPr>
            <a:normAutofit lnSpcReduction="10000"/>
          </a:bodyPr>
          <a:lstStyle/>
          <a:p>
            <a:r>
              <a:rPr lang="fr-CA" dirty="0"/>
              <a:t>Application de la loi aux </a:t>
            </a:r>
            <a:r>
              <a:rPr lang="fr-CA" dirty="0" err="1"/>
              <a:t>étudiant.e.s</a:t>
            </a:r>
            <a:r>
              <a:rPr lang="fr-CA" dirty="0"/>
              <a:t> et stagiaires </a:t>
            </a:r>
            <a:r>
              <a:rPr lang="fr-CA" b="1" dirty="0"/>
              <a:t>(vigueur oct. 2025);</a:t>
            </a:r>
          </a:p>
          <a:p>
            <a:r>
              <a:rPr lang="fr-CA" dirty="0"/>
              <a:t>Application de la loi à certaines travailleuses domestiques </a:t>
            </a:r>
            <a:r>
              <a:rPr lang="fr-CA" b="1" dirty="0"/>
              <a:t>(en vigueur);</a:t>
            </a:r>
          </a:p>
          <a:p>
            <a:r>
              <a:rPr lang="fr-CA" dirty="0"/>
              <a:t>Application de la loi au télétravail, sous réserve de dispositions inconciliables </a:t>
            </a:r>
            <a:r>
              <a:rPr lang="fr-CA" b="1" dirty="0"/>
              <a:t>(en vigueur)</a:t>
            </a:r>
            <a:r>
              <a:rPr lang="fr-CA" dirty="0"/>
              <a:t>;</a:t>
            </a:r>
          </a:p>
          <a:p>
            <a:r>
              <a:rPr lang="fr-CA" dirty="0"/>
              <a:t>Reconnaissance des risques et dangers psychiques </a:t>
            </a:r>
            <a:r>
              <a:rPr lang="fr-CA" b="1" dirty="0"/>
              <a:t>(vigueur oct.2025)</a:t>
            </a:r>
            <a:r>
              <a:rPr lang="fr-CA" dirty="0"/>
              <a:t>;</a:t>
            </a:r>
          </a:p>
          <a:p>
            <a:r>
              <a:rPr lang="fr-CA" dirty="0"/>
              <a:t>Reconnaissance des risques et dangers associés à la violence physique, psychologique, conjugale ou familiale, et sexuelle </a:t>
            </a:r>
            <a:r>
              <a:rPr lang="fr-CA" b="1" dirty="0"/>
              <a:t>(en vigueur)</a:t>
            </a:r>
            <a:r>
              <a:rPr lang="fr-CA" dirty="0"/>
              <a:t>;</a:t>
            </a:r>
          </a:p>
          <a:p>
            <a:endParaRPr lang="fr-CA" dirty="0"/>
          </a:p>
          <a:p>
            <a:endParaRPr lang="en-US" dirty="0"/>
          </a:p>
        </p:txBody>
      </p:sp>
    </p:spTree>
    <p:extLst>
      <p:ext uri="{BB962C8B-B14F-4D97-AF65-F5344CB8AC3E}">
        <p14:creationId xmlns:p14="http://schemas.microsoft.com/office/powerpoint/2010/main" val="63002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CA" dirty="0"/>
              <a:t>Les 4 piliers de la prévention revus et améliorés?</a:t>
            </a:r>
            <a:endParaRPr lang="en-US" dirty="0"/>
          </a:p>
        </p:txBody>
      </p:sp>
      <p:sp>
        <p:nvSpPr>
          <p:cNvPr id="6" name="Sous-titre 5"/>
          <p:cNvSpPr>
            <a:spLocks noGrp="1"/>
          </p:cNvSpPr>
          <p:nvPr>
            <p:ph type="subTitle" idx="1"/>
          </p:nvPr>
        </p:nvSpPr>
        <p:spPr/>
        <p:txBody>
          <a:bodyPr/>
          <a:lstStyle/>
          <a:p>
            <a:r>
              <a:rPr lang="fr-CA" dirty="0"/>
              <a:t>À des années lumières de nos revendications</a:t>
            </a:r>
            <a:endParaRPr lang="en-US" dirty="0"/>
          </a:p>
        </p:txBody>
      </p:sp>
    </p:spTree>
    <p:extLst>
      <p:ext uri="{BB962C8B-B14F-4D97-AF65-F5344CB8AC3E}">
        <p14:creationId xmlns:p14="http://schemas.microsoft.com/office/powerpoint/2010/main" val="131361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E0A5FFC-65C1-2540-A902-614E8CBA12AB}"/>
              </a:ext>
            </a:extLst>
          </p:cNvPr>
          <p:cNvPicPr>
            <a:picLocks noChangeAspect="1"/>
          </p:cNvPicPr>
          <p:nvPr/>
        </p:nvPicPr>
        <p:blipFill>
          <a:blip r:embed="rId3" cstate="hqprint">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itre 1"/>
          <p:cNvSpPr>
            <a:spLocks noGrp="1"/>
          </p:cNvSpPr>
          <p:nvPr>
            <p:ph type="title"/>
          </p:nvPr>
        </p:nvSpPr>
        <p:spPr/>
        <p:txBody>
          <a:bodyPr/>
          <a:lstStyle/>
          <a:p>
            <a:r>
              <a:rPr lang="fr-CA" dirty="0"/>
              <a:t>1- Le programme de prévention</a:t>
            </a:r>
            <a:endParaRPr lang="en-US" dirty="0"/>
          </a:p>
        </p:txBody>
      </p:sp>
      <p:sp>
        <p:nvSpPr>
          <p:cNvPr id="5" name="Espace réservé du texte 4"/>
          <p:cNvSpPr>
            <a:spLocks noGrp="1"/>
          </p:cNvSpPr>
          <p:nvPr>
            <p:ph type="body" idx="1"/>
          </p:nvPr>
        </p:nvSpPr>
        <p:spPr/>
        <p:txBody>
          <a:bodyPr/>
          <a:lstStyle/>
          <a:p>
            <a:r>
              <a:rPr lang="fr-CA" dirty="0"/>
              <a:t>Ancienne loi</a:t>
            </a:r>
            <a:endParaRPr lang="en-US" dirty="0"/>
          </a:p>
        </p:txBody>
      </p:sp>
      <p:sp>
        <p:nvSpPr>
          <p:cNvPr id="6" name="Espace réservé du contenu 5"/>
          <p:cNvSpPr>
            <a:spLocks noGrp="1"/>
          </p:cNvSpPr>
          <p:nvPr>
            <p:ph sz="half" idx="2"/>
          </p:nvPr>
        </p:nvSpPr>
        <p:spPr/>
        <p:txBody>
          <a:bodyPr/>
          <a:lstStyle/>
          <a:p>
            <a:r>
              <a:rPr lang="fr-CA" dirty="0"/>
              <a:t>Programme de prévention élaboré paritairement et approuvée par le comité SST, applicable uniquement aux groupes prioritaires (1 et 2)</a:t>
            </a:r>
            <a:endParaRPr lang="en-US" dirty="0"/>
          </a:p>
        </p:txBody>
      </p:sp>
      <p:sp>
        <p:nvSpPr>
          <p:cNvPr id="7" name="Espace réservé du texte 6"/>
          <p:cNvSpPr>
            <a:spLocks noGrp="1"/>
          </p:cNvSpPr>
          <p:nvPr>
            <p:ph type="body" sz="quarter" idx="3"/>
          </p:nvPr>
        </p:nvSpPr>
        <p:spPr/>
        <p:txBody>
          <a:bodyPr/>
          <a:lstStyle/>
          <a:p>
            <a:r>
              <a:rPr lang="fr-CA" dirty="0"/>
              <a:t>Nouvelle loi</a:t>
            </a:r>
            <a:endParaRPr lang="en-US" dirty="0"/>
          </a:p>
        </p:txBody>
      </p:sp>
      <p:sp>
        <p:nvSpPr>
          <p:cNvPr id="8" name="Espace réservé du contenu 7"/>
          <p:cNvSpPr>
            <a:spLocks noGrp="1"/>
          </p:cNvSpPr>
          <p:nvPr>
            <p:ph sz="quarter" idx="4"/>
          </p:nvPr>
        </p:nvSpPr>
        <p:spPr/>
        <p:txBody>
          <a:bodyPr>
            <a:normAutofit lnSpcReduction="10000"/>
          </a:bodyPr>
          <a:lstStyle/>
          <a:p>
            <a:r>
              <a:rPr lang="fr-CA" dirty="0"/>
              <a:t>Obligation de l’employeur de mettre en place un programme de prévention pour les établissements comptant plus de 20 </a:t>
            </a:r>
            <a:r>
              <a:rPr lang="fr-CA" dirty="0" err="1"/>
              <a:t>travailleur.euse.s</a:t>
            </a:r>
            <a:r>
              <a:rPr lang="fr-CA" dirty="0"/>
              <a:t>.</a:t>
            </a:r>
          </a:p>
          <a:p>
            <a:r>
              <a:rPr lang="fr-CA" dirty="0"/>
              <a:t>CNESST peut imposer obligation d’imposer un programme de prévention pour un établissement comptant moins de 20 </a:t>
            </a:r>
            <a:r>
              <a:rPr lang="fr-CA" dirty="0" err="1"/>
              <a:t>travailleur.euse.s</a:t>
            </a:r>
            <a:r>
              <a:rPr lang="fr-CA" dirty="0"/>
              <a:t>;</a:t>
            </a:r>
          </a:p>
          <a:p>
            <a:endParaRPr lang="en-US" dirty="0"/>
          </a:p>
        </p:txBody>
      </p:sp>
    </p:spTree>
    <p:extLst>
      <p:ext uri="{BB962C8B-B14F-4D97-AF65-F5344CB8AC3E}">
        <p14:creationId xmlns:p14="http://schemas.microsoft.com/office/powerpoint/2010/main" val="333508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Programme de prévention (suite)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Programme de prévention élaboré paritairement et approuvée par le comité SST, applicable uniquement aux groupes prioritaires (1 et 2)</a:t>
            </a:r>
            <a:endParaRPr lang="en-US" dirty="0"/>
          </a:p>
          <a:p>
            <a:endParaRPr lang="en-US" dirty="0"/>
          </a:p>
        </p:txBody>
      </p:sp>
      <p:sp>
        <p:nvSpPr>
          <p:cNvPr id="5" name="Espace réservé du texte 4"/>
          <p:cNvSpPr>
            <a:spLocks noGrp="1"/>
          </p:cNvSpPr>
          <p:nvPr>
            <p:ph type="body" sz="quarter" idx="3"/>
          </p:nvPr>
        </p:nvSpPr>
        <p:spPr/>
        <p:txBody>
          <a:bodyPr/>
          <a:lstStyle/>
          <a:p>
            <a:r>
              <a:rPr lang="fr-CA" dirty="0"/>
              <a:t>Nouvelle loi (en vigueur oct. 2025)</a:t>
            </a:r>
            <a:endParaRPr lang="en-US" dirty="0"/>
          </a:p>
        </p:txBody>
      </p:sp>
      <p:sp>
        <p:nvSpPr>
          <p:cNvPr id="6" name="Espace réservé du contenu 5"/>
          <p:cNvSpPr>
            <a:spLocks noGrp="1"/>
          </p:cNvSpPr>
          <p:nvPr>
            <p:ph sz="quarter" idx="4"/>
          </p:nvPr>
        </p:nvSpPr>
        <p:spPr/>
        <p:txBody>
          <a:bodyPr>
            <a:normAutofit lnSpcReduction="10000"/>
          </a:bodyPr>
          <a:lstStyle/>
          <a:p>
            <a:r>
              <a:rPr lang="fr-CA" b="1" dirty="0"/>
              <a:t>Fin du paritarisme</a:t>
            </a:r>
            <a:r>
              <a:rPr lang="fr-CA" dirty="0"/>
              <a:t>, les </a:t>
            </a:r>
            <a:r>
              <a:rPr lang="fr-CA" dirty="0" err="1"/>
              <a:t>travailleur.euse.s</a:t>
            </a:r>
            <a:r>
              <a:rPr lang="fr-CA" dirty="0"/>
              <a:t> peuvent émettre des recommandations mais c’est l’employeur qui décide seul (sauf pour le choix des EPI et de la formation nécessaire);</a:t>
            </a:r>
          </a:p>
          <a:p>
            <a:r>
              <a:rPr lang="fr-CA" dirty="0"/>
              <a:t>Pour les établissements de moins de 20, l’employeur développe seul un plan d’action SST.</a:t>
            </a:r>
          </a:p>
          <a:p>
            <a:endParaRPr lang="fr-CA" dirty="0"/>
          </a:p>
          <a:p>
            <a:endParaRPr lang="en-US" dirty="0"/>
          </a:p>
        </p:txBody>
      </p:sp>
    </p:spTree>
    <p:extLst>
      <p:ext uri="{BB962C8B-B14F-4D97-AF65-F5344CB8AC3E}">
        <p14:creationId xmlns:p14="http://schemas.microsoft.com/office/powerpoint/2010/main" val="29058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81712C8-25A8-8D44-9FBC-12F616C2ECA4}"/>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22131" y="0"/>
            <a:ext cx="10747737" cy="6858000"/>
          </a:xfrm>
          <a:prstGeom prst="rect">
            <a:avLst/>
          </a:prstGeom>
        </p:spPr>
      </p:pic>
      <p:sp>
        <p:nvSpPr>
          <p:cNvPr id="2" name="Titre 1"/>
          <p:cNvSpPr>
            <a:spLocks noGrp="1"/>
          </p:cNvSpPr>
          <p:nvPr>
            <p:ph type="title"/>
          </p:nvPr>
        </p:nvSpPr>
        <p:spPr/>
        <p:txBody>
          <a:bodyPr/>
          <a:lstStyle/>
          <a:p>
            <a:r>
              <a:rPr lang="fr-CA" dirty="0"/>
              <a:t>2- Le programme de santé spécifique</a:t>
            </a:r>
            <a:endParaRPr lang="en-US" dirty="0"/>
          </a:p>
        </p:txBody>
      </p:sp>
      <p:sp>
        <p:nvSpPr>
          <p:cNvPr id="3" name="Espace réservé du texte 2"/>
          <p:cNvSpPr>
            <a:spLocks noGrp="1"/>
          </p:cNvSpPr>
          <p:nvPr>
            <p:ph type="body" idx="1"/>
          </p:nvPr>
        </p:nvSpPr>
        <p:spPr/>
        <p:txBody>
          <a:bodyPr/>
          <a:lstStyle/>
          <a:p>
            <a:r>
              <a:rPr lang="fr-CA" dirty="0"/>
              <a:t>Ancienne loi</a:t>
            </a:r>
            <a:endParaRPr lang="en-US" dirty="0"/>
          </a:p>
        </p:txBody>
      </p:sp>
      <p:sp>
        <p:nvSpPr>
          <p:cNvPr id="4" name="Espace réservé du contenu 3"/>
          <p:cNvSpPr>
            <a:spLocks noGrp="1"/>
          </p:cNvSpPr>
          <p:nvPr>
            <p:ph sz="half" idx="2"/>
          </p:nvPr>
        </p:nvSpPr>
        <p:spPr/>
        <p:txBody>
          <a:bodyPr/>
          <a:lstStyle/>
          <a:p>
            <a:r>
              <a:rPr lang="fr-CA" dirty="0"/>
              <a:t>Obligation de mettre en place un programme de santé spécifique à l’établissement. Basé sur les recommandations du médecin responsable, le programme de santé s’élaborait de manière paritaire par la CSS. Applicable uniquement aux groupes prioritaires (1 et 2).</a:t>
            </a:r>
            <a:endParaRPr lang="en-US" dirty="0"/>
          </a:p>
        </p:txBody>
      </p:sp>
      <p:sp>
        <p:nvSpPr>
          <p:cNvPr id="5" name="Espace réservé du texte 4"/>
          <p:cNvSpPr>
            <a:spLocks noGrp="1"/>
          </p:cNvSpPr>
          <p:nvPr>
            <p:ph type="body" sz="quarter" idx="3"/>
          </p:nvPr>
        </p:nvSpPr>
        <p:spPr/>
        <p:txBody>
          <a:bodyPr/>
          <a:lstStyle/>
          <a:p>
            <a:r>
              <a:rPr lang="fr-CA" dirty="0"/>
              <a:t>Nouvelle loi (vigueur oct. 2025)</a:t>
            </a:r>
            <a:endParaRPr lang="en-US" dirty="0"/>
          </a:p>
        </p:txBody>
      </p:sp>
      <p:sp>
        <p:nvSpPr>
          <p:cNvPr id="6" name="Espace réservé du contenu 5"/>
          <p:cNvSpPr>
            <a:spLocks noGrp="1"/>
          </p:cNvSpPr>
          <p:nvPr>
            <p:ph sz="quarter" idx="4"/>
          </p:nvPr>
        </p:nvSpPr>
        <p:spPr/>
        <p:txBody>
          <a:bodyPr/>
          <a:lstStyle/>
          <a:p>
            <a:r>
              <a:rPr lang="fr-CA" dirty="0"/>
              <a:t>Programme de santé élaborée par la CNESST;</a:t>
            </a:r>
          </a:p>
          <a:p>
            <a:r>
              <a:rPr lang="fr-CA" dirty="0"/>
              <a:t>Déploiement des programmes de santé selon entente cadre entre CNESST et CIUSS. L’entente détermine notamment l’implication du médecin chargé de la santé au travail;</a:t>
            </a:r>
            <a:endParaRPr lang="en-US" dirty="0"/>
          </a:p>
        </p:txBody>
      </p:sp>
    </p:spTree>
    <p:extLst>
      <p:ext uri="{BB962C8B-B14F-4D97-AF65-F5344CB8AC3E}">
        <p14:creationId xmlns:p14="http://schemas.microsoft.com/office/powerpoint/2010/main" val="1395689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ECEDA1E976AD4E92913BD47295B290" ma:contentTypeVersion="7" ma:contentTypeDescription="Crée un document." ma:contentTypeScope="" ma:versionID="f2eb776b54873fcd442ce6d6787a87f4">
  <xsd:schema xmlns:xsd="http://www.w3.org/2001/XMLSchema" xmlns:xs="http://www.w3.org/2001/XMLSchema" xmlns:p="http://schemas.microsoft.com/office/2006/metadata/properties" xmlns:ns2="c2e67fde-2fcc-4498-9191-9733846eb4a4" targetNamespace="http://schemas.microsoft.com/office/2006/metadata/properties" ma:root="true" ma:fieldsID="d75f96f9adcbb25ecfdf0255f9810ad6" ns2:_="">
    <xsd:import namespace="c2e67fde-2fcc-4498-9191-9733846eb4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67fde-2fcc-4498-9191-9733846eb4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38A8AE-C545-4ABD-9B43-1758133611B7}">
  <ds:schemaRefs>
    <ds:schemaRef ds:uri="http://www.w3.org/XML/1998/namespace"/>
    <ds:schemaRef ds:uri="c2e67fde-2fcc-4498-9191-9733846eb4a4"/>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0E4A3339-B4A9-42BB-89D9-1A4FBBDA62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67fde-2fcc-4498-9191-9733846eb4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10F77A-8A37-4FE9-944A-F0B1D0D931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8993</TotalTime>
  <Words>3423</Words>
  <Application>Microsoft Office PowerPoint</Application>
  <PresentationFormat>Grand écran</PresentationFormat>
  <Paragraphs>324</Paragraphs>
  <Slides>40</Slides>
  <Notes>39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Calibri</vt:lpstr>
      <vt:lpstr>Calibri Light</vt:lpstr>
      <vt:lpstr>Wingdings</vt:lpstr>
      <vt:lpstr>Office Theme</vt:lpstr>
      <vt:lpstr>Le projet de loi 59 – états de lieux et réflexions sur l’avenir</vt:lpstr>
      <vt:lpstr>Le projet de loi 59</vt:lpstr>
      <vt:lpstr>Le Québec et la SST</vt:lpstr>
      <vt:lpstr>La nouvelle LSST: On n’a pas fini de mourir</vt:lpstr>
      <vt:lpstr>Quelques avancées</vt:lpstr>
      <vt:lpstr>Les 4 piliers de la prévention revus et améliorés?</vt:lpstr>
      <vt:lpstr>1- Le programme de prévention</vt:lpstr>
      <vt:lpstr>Programme de prévention (suite)</vt:lpstr>
      <vt:lpstr>2- Le programme de santé spécifique</vt:lpstr>
      <vt:lpstr>Le programme de santé spécifique (suite)</vt:lpstr>
      <vt:lpstr>Le programme de santé spécifique (suite)</vt:lpstr>
      <vt:lpstr>3- Les comités santé-sécurité</vt:lpstr>
      <vt:lpstr>Les comités santé-sécurité (suite)</vt:lpstr>
      <vt:lpstr>Les comités santé-sécurité (suite)</vt:lpstr>
      <vt:lpstr>Les comités santé-sécurité (suite)</vt:lpstr>
      <vt:lpstr>4- Le représentant à la prévention</vt:lpstr>
      <vt:lpstr>Représentant à la prévention (suite)</vt:lpstr>
      <vt:lpstr>Représentant à la prévention (suite)</vt:lpstr>
      <vt:lpstr>Le piège du CA!!!</vt:lpstr>
      <vt:lpstr>Et la construction dans tout ça?</vt:lpstr>
      <vt:lpstr>Et la construction dans tout ça</vt:lpstr>
      <vt:lpstr>Et la construction dans tout ça?</vt:lpstr>
      <vt:lpstr>Et la construction dans tout ça?</vt:lpstr>
      <vt:lpstr>Et coté maternité sans danger?</vt:lpstr>
      <vt:lpstr>Des nouveautés indésirables….!</vt:lpstr>
      <vt:lpstr>Les constats problématiques en réparation des lésions professionnelles</vt:lpstr>
      <vt:lpstr>Quelques gains avec le PL59 en réparation</vt:lpstr>
      <vt:lpstr>La reconnaissance d’une lésion professionnelle </vt:lpstr>
      <vt:lpstr>Les comités des maladies professionnelles</vt:lpstr>
      <vt:lpstr>La limitation d’accès à L’IRR</vt:lpstr>
      <vt:lpstr>La réadaptation et le retour au travail</vt:lpstr>
      <vt:lpstr>Intégration de l’arrêt Caron et des obligations d’accommodement raisonnable [6 octobre 2022]</vt:lpstr>
      <vt:lpstr>La prédominance du médecin traitant attaquée</vt:lpstr>
      <vt:lpstr>Les pouvoirs réglementaires de la CNESST</vt:lpstr>
      <vt:lpstr>L’indépendance du Tribunal administratif du travail est limitée à de nombreux égards</vt:lpstr>
      <vt:lpstr>Un TAT réellement plus accessible?</vt:lpstr>
      <vt:lpstr>Les impacts du PL59</vt:lpstr>
      <vt:lpstr>Quelques oubliés de la réforme</vt:lpstr>
      <vt:lpstr>Quelles suites pour l’action syndicale?</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Modernisation du régime SST?</dc:title>
  <dc:creator>LANDRY ANNIE</dc:creator>
  <cp:lastModifiedBy>Daniel Cloutier</cp:lastModifiedBy>
  <cp:revision>156</cp:revision>
  <cp:lastPrinted>2021-10-13T21:21:03Z</cp:lastPrinted>
  <dcterms:created xsi:type="dcterms:W3CDTF">2020-11-17T04:11:53Z</dcterms:created>
  <dcterms:modified xsi:type="dcterms:W3CDTF">2021-10-21T16:38:39Z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0x010100F7ECEDA1E976AD4E92913BD47295B290</vt:lpwstr>
  </property>
</Properties>
</file>