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0"/>
  </p:notesMasterIdLst>
  <p:sldIdLst>
    <p:sldId id="256" r:id="rId5"/>
    <p:sldId id="257" r:id="rId6"/>
    <p:sldId id="258" r:id="rId7"/>
    <p:sldId id="259" r:id="rId8"/>
    <p:sldId id="260" r:id="rId9"/>
    <p:sldId id="264" r:id="rId10"/>
    <p:sldId id="265" r:id="rId11"/>
    <p:sldId id="269" r:id="rId12"/>
    <p:sldId id="271" r:id="rId13"/>
    <p:sldId id="273" r:id="rId14"/>
    <p:sldId id="275" r:id="rId15"/>
    <p:sldId id="276" r:id="rId16"/>
    <p:sldId id="277" r:id="rId17"/>
    <p:sldId id="280" r:id="rId18"/>
    <p:sldId id="281" r:id="rId19"/>
    <p:sldId id="283" r:id="rId20"/>
    <p:sldId id="284" r:id="rId21"/>
    <p:sldId id="285" r:id="rId22"/>
    <p:sldId id="286" r:id="rId23"/>
    <p:sldId id="287" r:id="rId24"/>
    <p:sldId id="288" r:id="rId25"/>
    <p:sldId id="298" r:id="rId26"/>
    <p:sldId id="293" r:id="rId27"/>
    <p:sldId id="295" r:id="rId28"/>
    <p:sldId id="296" r:id="rId29"/>
  </p:sldIdLst>
  <p:sldSz cx="18288000" cy="10287000"/>
  <p:notesSz cx="6858000" cy="9144000"/>
  <p:embeddedFontLst>
    <p:embeddedFont>
      <p:font typeface="Arimo" panose="020B0604020202020204" pitchFamily="34" charset="0"/>
      <p:regular r:id="rId31"/>
    </p:embeddedFont>
    <p:embeddedFont>
      <p:font typeface="Arimo Bold" panose="020B0704020202020204" pitchFamily="34" charset="0"/>
      <p:regular r:id="rId32"/>
      <p:bold r:id="rId33"/>
    </p:embeddedFont>
    <p:embeddedFont>
      <p:font typeface="Calibri" panose="020F0502020204030204" pitchFamily="34" charset="0"/>
      <p:regular r:id="rId34"/>
      <p:bold r:id="rId35"/>
      <p:italic r:id="rId36"/>
      <p:boldItalic r:id="rId37"/>
    </p:embeddedFont>
    <p:embeddedFont>
      <p:font typeface="Inter" panose="020B0502030000000004" pitchFamily="34" charset="0"/>
      <p:regular r:id="rId38"/>
    </p:embeddedFont>
    <p:embeddedFont>
      <p:font typeface="Inter Bold" panose="020B0802030000000004" pitchFamily="34" charset="0"/>
      <p:regular r:id="rId39"/>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D4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E9DCC5-BF19-9A40-AB22-A717853A0BC3}" v="5" dt="2021-11-05T21:56:15.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98" autoAdjust="0"/>
    <p:restoredTop sz="94274" autoAdjust="0"/>
  </p:normalViewPr>
  <p:slideViewPr>
    <p:cSldViewPr>
      <p:cViewPr varScale="1">
        <p:scale>
          <a:sx n="75" d="100"/>
          <a:sy n="75" d="100"/>
        </p:scale>
        <p:origin x="176" y="4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CAEF5-BAA2-BB49-B72C-9EA485AA5EC8}" type="datetimeFigureOut">
              <a:rPr lang="fr-FR" smtClean="0"/>
              <a:t>24/11/2021</a:t>
            </a:fld>
            <a:endParaRPr lang="fr-FR" dirty="0"/>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6E4FD6-FBAF-054F-BE51-DFF098539918}" type="slidenum">
              <a:rPr lang="fr-FR" smtClean="0"/>
              <a:t>‹n°›</a:t>
            </a:fld>
            <a:endParaRPr lang="fr-FR" dirty="0"/>
          </a:p>
        </p:txBody>
      </p:sp>
    </p:spTree>
    <p:extLst>
      <p:ext uri="{BB962C8B-B14F-4D97-AF65-F5344CB8AC3E}">
        <p14:creationId xmlns:p14="http://schemas.microsoft.com/office/powerpoint/2010/main" val="790924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76E4FD6-FBAF-054F-BE51-DFF098539918}" type="slidenum">
              <a:rPr lang="fr-FR" smtClean="0"/>
              <a:t>1</a:t>
            </a:fld>
            <a:endParaRPr lang="fr-FR" dirty="0"/>
          </a:p>
        </p:txBody>
      </p:sp>
    </p:spTree>
    <p:extLst>
      <p:ext uri="{BB962C8B-B14F-4D97-AF65-F5344CB8AC3E}">
        <p14:creationId xmlns:p14="http://schemas.microsoft.com/office/powerpoint/2010/main" val="283130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3.svg"/><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0.png"/><Relationship Id="rId7"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15.sv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0.png"/><Relationship Id="rId7"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15.svg"/></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1.png"/><Relationship Id="rId7"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19.sv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sv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323631" y="9033294"/>
            <a:ext cx="4085732" cy="2042866"/>
          </a:xfrm>
          <a:prstGeom prst="rect">
            <a:avLst/>
          </a:prstGeom>
        </p:spPr>
      </p:pic>
      <p:grpSp>
        <p:nvGrpSpPr>
          <p:cNvPr id="3" name="Group 3"/>
          <p:cNvGrpSpPr/>
          <p:nvPr/>
        </p:nvGrpSpPr>
        <p:grpSpPr>
          <a:xfrm>
            <a:off x="16630128" y="7952091"/>
            <a:ext cx="1258344" cy="125834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DD3D5"/>
            </a:solidFill>
          </p:spPr>
        </p:sp>
      </p:grpSp>
      <p:sp>
        <p:nvSpPr>
          <p:cNvPr id="5" name="TextBox 5"/>
          <p:cNvSpPr txBox="1"/>
          <p:nvPr/>
        </p:nvSpPr>
        <p:spPr>
          <a:xfrm>
            <a:off x="1518557" y="4924792"/>
            <a:ext cx="16087626" cy="1218282"/>
          </a:xfrm>
          <a:prstGeom prst="rect">
            <a:avLst/>
          </a:prstGeom>
        </p:spPr>
        <p:txBody>
          <a:bodyPr lIns="0" tIns="0" rIns="0" bIns="0" rtlCol="0" anchor="t">
            <a:spAutoFit/>
          </a:bodyPr>
          <a:lstStyle/>
          <a:p>
            <a:pPr>
              <a:lnSpc>
                <a:spcPts val="9520"/>
              </a:lnSpc>
            </a:pPr>
            <a:r>
              <a:rPr lang="en-US" sz="8499" dirty="0">
                <a:solidFill>
                  <a:srgbClr val="0F171E"/>
                </a:solidFill>
                <a:latin typeface="Inter"/>
              </a:rPr>
              <a:t>Atelier de sensibilisation</a:t>
            </a:r>
            <a:endParaRPr lang="en-US" sz="8500" dirty="0">
              <a:solidFill>
                <a:srgbClr val="0F171E"/>
              </a:solidFill>
              <a:latin typeface="Inter Bold"/>
            </a:endParaRPr>
          </a:p>
        </p:txBody>
      </p:sp>
      <p:pic>
        <p:nvPicPr>
          <p:cNvPr id="6" name="Picture 6"/>
          <p:cNvPicPr>
            <a:picLocks noChangeAspect="1"/>
          </p:cNvPicPr>
          <p:nvPr/>
        </p:nvPicPr>
        <p:blipFill>
          <a:blip r:embed="rId5"/>
          <a:srcRect/>
          <a:stretch>
            <a:fillRect/>
          </a:stretch>
        </p:blipFill>
        <p:spPr>
          <a:xfrm>
            <a:off x="789146" y="892186"/>
            <a:ext cx="9208200" cy="3230543"/>
          </a:xfrm>
          <a:prstGeom prst="rect">
            <a:avLst/>
          </a:prstGeom>
        </p:spPr>
      </p:pic>
      <p:sp>
        <p:nvSpPr>
          <p:cNvPr id="7" name="TextBox 7"/>
          <p:cNvSpPr txBox="1"/>
          <p:nvPr/>
        </p:nvSpPr>
        <p:spPr>
          <a:xfrm>
            <a:off x="1518557" y="7961616"/>
            <a:ext cx="3003383" cy="923330"/>
          </a:xfrm>
          <a:prstGeom prst="rect">
            <a:avLst/>
          </a:prstGeom>
        </p:spPr>
        <p:txBody>
          <a:bodyPr lIns="0" tIns="0" rIns="0" bIns="0" rtlCol="0" anchor="t">
            <a:spAutoFit/>
          </a:bodyPr>
          <a:lstStyle/>
          <a:p>
            <a:pPr>
              <a:lnSpc>
                <a:spcPts val="2352"/>
              </a:lnSpc>
              <a:spcBef>
                <a:spcPct val="0"/>
              </a:spcBef>
            </a:pPr>
            <a:r>
              <a:rPr lang="en-US" sz="2100" dirty="0">
                <a:solidFill>
                  <a:srgbClr val="F16155"/>
                </a:solidFill>
                <a:latin typeface="Inter"/>
              </a:rPr>
              <a:t>par Arina Grigorescu</a:t>
            </a:r>
          </a:p>
          <a:p>
            <a:pPr>
              <a:lnSpc>
                <a:spcPts val="2352"/>
              </a:lnSpc>
              <a:spcBef>
                <a:spcPct val="0"/>
              </a:spcBef>
            </a:pPr>
            <a:endParaRPr lang="en-US" sz="2100" dirty="0">
              <a:solidFill>
                <a:srgbClr val="F16155"/>
              </a:solidFill>
              <a:latin typeface="Inter"/>
            </a:endParaRPr>
          </a:p>
          <a:p>
            <a:pPr>
              <a:lnSpc>
                <a:spcPts val="2352"/>
              </a:lnSpc>
              <a:spcBef>
                <a:spcPct val="0"/>
              </a:spcBef>
            </a:pPr>
            <a:r>
              <a:rPr lang="en-US" sz="2100" dirty="0">
                <a:solidFill>
                  <a:srgbClr val="F16155"/>
                </a:solidFill>
                <a:latin typeface="Inter"/>
              </a:rPr>
              <a:t>24 novembre 2021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35392" y="-3306578"/>
            <a:ext cx="16442503" cy="1644250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DD3D5"/>
            </a:solidFill>
          </p:spPr>
        </p:sp>
      </p:grpSp>
      <p:pic>
        <p:nvPicPr>
          <p:cNvPr id="4" name="Picture 4"/>
          <p:cNvPicPr>
            <a:picLocks noChangeAspect="1"/>
          </p:cNvPicPr>
          <p:nvPr/>
        </p:nvPicPr>
        <p:blipFill>
          <a:blip r:embed="rId2"/>
          <a:srcRect/>
          <a:stretch>
            <a:fillRect/>
          </a:stretch>
        </p:blipFill>
        <p:spPr>
          <a:xfrm>
            <a:off x="620399" y="534380"/>
            <a:ext cx="829636" cy="829636"/>
          </a:xfrm>
          <a:prstGeom prst="rect">
            <a:avLst/>
          </a:prstGeom>
        </p:spPr>
      </p:pic>
      <p:sp>
        <p:nvSpPr>
          <p:cNvPr id="5" name="TextBox 5"/>
          <p:cNvSpPr txBox="1"/>
          <p:nvPr/>
        </p:nvSpPr>
        <p:spPr>
          <a:xfrm>
            <a:off x="620399" y="1803492"/>
            <a:ext cx="3037064" cy="3095320"/>
          </a:xfrm>
          <a:prstGeom prst="rect">
            <a:avLst/>
          </a:prstGeom>
        </p:spPr>
        <p:txBody>
          <a:bodyPr lIns="0" tIns="0" rIns="0" bIns="0" rtlCol="0" anchor="t">
            <a:spAutoFit/>
          </a:bodyPr>
          <a:lstStyle/>
          <a:p>
            <a:pPr>
              <a:lnSpc>
                <a:spcPts val="4018"/>
              </a:lnSpc>
            </a:pPr>
            <a:r>
              <a:rPr lang="en-US" sz="3940" dirty="0">
                <a:solidFill>
                  <a:srgbClr val="065477"/>
                </a:solidFill>
                <a:latin typeface="Inter Bold"/>
              </a:rPr>
              <a:t>La violence conjugale en milieu de travail : une réalité bien présente</a:t>
            </a:r>
          </a:p>
        </p:txBody>
      </p:sp>
      <p:pic>
        <p:nvPicPr>
          <p:cNvPr id="6" name="Picture 6"/>
          <p:cNvPicPr>
            <a:picLocks noChangeAspect="1"/>
          </p:cNvPicPr>
          <p:nvPr/>
        </p:nvPicPr>
        <p:blipFill>
          <a:blip r:embed="rId3"/>
          <a:srcRect/>
          <a:stretch>
            <a:fillRect/>
          </a:stretch>
        </p:blipFill>
        <p:spPr>
          <a:xfrm rot="-5400000">
            <a:off x="1970479" y="8498501"/>
            <a:ext cx="2186156" cy="2857720"/>
          </a:xfrm>
          <a:prstGeom prst="rect">
            <a:avLst/>
          </a:prstGeom>
        </p:spPr>
      </p:pic>
      <p:sp>
        <p:nvSpPr>
          <p:cNvPr id="7" name="TextBox 7"/>
          <p:cNvSpPr txBox="1"/>
          <p:nvPr/>
        </p:nvSpPr>
        <p:spPr>
          <a:xfrm>
            <a:off x="5592354" y="920623"/>
            <a:ext cx="11807698" cy="2296289"/>
          </a:xfrm>
          <a:prstGeom prst="rect">
            <a:avLst/>
          </a:prstGeom>
        </p:spPr>
        <p:txBody>
          <a:bodyPr lIns="0" tIns="0" rIns="0" bIns="0" rtlCol="0" anchor="t">
            <a:spAutoFit/>
          </a:bodyPr>
          <a:lstStyle/>
          <a:p>
            <a:pPr>
              <a:lnSpc>
                <a:spcPts val="3019"/>
              </a:lnSpc>
              <a:spcBef>
                <a:spcPct val="0"/>
              </a:spcBef>
            </a:pPr>
            <a:r>
              <a:rPr lang="en-US" sz="2358" spc="-58" dirty="0">
                <a:solidFill>
                  <a:srgbClr val="065477"/>
                </a:solidFill>
                <a:latin typeface="Inter"/>
              </a:rPr>
              <a:t>En travaillant, les victimes échappent à la surveillance du partenaire, évitent l’isolement et conservent une sécurité financière, c’est pourquoi la mobilisation des milieux de travail dans la lutte contre la violence conjugale est essentielle.</a:t>
            </a:r>
          </a:p>
          <a:p>
            <a:pPr>
              <a:lnSpc>
                <a:spcPts val="3019"/>
              </a:lnSpc>
              <a:spcBef>
                <a:spcPct val="0"/>
              </a:spcBef>
            </a:pPr>
            <a:endParaRPr lang="en-US" sz="2358" spc="-58" dirty="0">
              <a:solidFill>
                <a:srgbClr val="065477"/>
              </a:solidFill>
              <a:latin typeface="Inter"/>
            </a:endParaRPr>
          </a:p>
          <a:p>
            <a:pPr>
              <a:lnSpc>
                <a:spcPts val="3019"/>
              </a:lnSpc>
              <a:spcBef>
                <a:spcPct val="0"/>
              </a:spcBef>
            </a:pPr>
            <a:r>
              <a:rPr lang="en-US" sz="2358" spc="-58" dirty="0">
                <a:solidFill>
                  <a:srgbClr val="065477"/>
                </a:solidFill>
                <a:latin typeface="Inter"/>
              </a:rPr>
              <a:t>En 2014, le Congrès du travail du Canada et l’Université Western en Ontario ont mené une vaste enquête sur la violence conjugale en milieu de travail. On y apprend que :  </a:t>
            </a:r>
          </a:p>
        </p:txBody>
      </p:sp>
      <p:sp>
        <p:nvSpPr>
          <p:cNvPr id="8" name="TextBox 8"/>
          <p:cNvSpPr txBox="1"/>
          <p:nvPr/>
        </p:nvSpPr>
        <p:spPr>
          <a:xfrm>
            <a:off x="6300662" y="3892550"/>
            <a:ext cx="11099390" cy="793750"/>
          </a:xfrm>
          <a:prstGeom prst="rect">
            <a:avLst/>
          </a:prstGeom>
        </p:spPr>
        <p:txBody>
          <a:bodyPr lIns="0" tIns="0" rIns="0" bIns="0" rtlCol="0" anchor="t">
            <a:spAutoFit/>
          </a:bodyPr>
          <a:lstStyle/>
          <a:p>
            <a:pPr>
              <a:lnSpc>
                <a:spcPts val="3199"/>
              </a:lnSpc>
              <a:spcBef>
                <a:spcPct val="0"/>
              </a:spcBef>
            </a:pPr>
            <a:r>
              <a:rPr lang="en-US" sz="2499" spc="-62" dirty="0">
                <a:solidFill>
                  <a:srgbClr val="F16155"/>
                </a:solidFill>
                <a:latin typeface="Inter Bold"/>
              </a:rPr>
              <a:t>33,6 % </a:t>
            </a:r>
            <a:r>
              <a:rPr lang="en-US" sz="2499" spc="-62" dirty="0">
                <a:solidFill>
                  <a:srgbClr val="065477"/>
                </a:solidFill>
                <a:latin typeface="Inter Bold"/>
              </a:rPr>
              <a:t>des répondant·e·s ont déclaré avoir vécu de la violence conjugale au cours de leur vie. </a:t>
            </a:r>
          </a:p>
        </p:txBody>
      </p:sp>
      <p:sp>
        <p:nvSpPr>
          <p:cNvPr id="9" name="TextBox 9"/>
          <p:cNvSpPr txBox="1"/>
          <p:nvPr/>
        </p:nvSpPr>
        <p:spPr>
          <a:xfrm>
            <a:off x="6300662" y="5124450"/>
            <a:ext cx="11099390" cy="5194300"/>
          </a:xfrm>
          <a:prstGeom prst="rect">
            <a:avLst/>
          </a:prstGeom>
        </p:spPr>
        <p:txBody>
          <a:bodyPr lIns="0" tIns="0" rIns="0" bIns="0" rtlCol="0" anchor="t">
            <a:spAutoFit/>
          </a:bodyPr>
          <a:lstStyle/>
          <a:p>
            <a:pPr>
              <a:lnSpc>
                <a:spcPts val="3199"/>
              </a:lnSpc>
              <a:spcBef>
                <a:spcPct val="0"/>
              </a:spcBef>
            </a:pPr>
            <a:r>
              <a:rPr lang="en-US" sz="2499" spc="-62" dirty="0">
                <a:solidFill>
                  <a:srgbClr val="065477"/>
                </a:solidFill>
                <a:latin typeface="Inter Bold"/>
              </a:rPr>
              <a:t>Parmi ces personnes, plus de </a:t>
            </a:r>
            <a:r>
              <a:rPr lang="en-US" sz="2499" spc="-62" dirty="0">
                <a:solidFill>
                  <a:srgbClr val="F16155"/>
                </a:solidFill>
                <a:latin typeface="Inter Bold"/>
              </a:rPr>
              <a:t>53 %</a:t>
            </a:r>
            <a:r>
              <a:rPr lang="en-US" sz="2499" spc="-62" dirty="0">
                <a:solidFill>
                  <a:srgbClr val="065477"/>
                </a:solidFill>
                <a:latin typeface="Inter Bold"/>
              </a:rPr>
              <a:t> ont déclaré que la violence familiale se poursuivait au travail : </a:t>
            </a:r>
          </a:p>
          <a:p>
            <a:pPr marL="539749" lvl="1" indent="-269875">
              <a:lnSpc>
                <a:spcPts val="3199"/>
              </a:lnSpc>
              <a:buFont typeface="Arial"/>
              <a:buChar char="•"/>
            </a:pPr>
            <a:r>
              <a:rPr lang="en-US" sz="2499" spc="-62" dirty="0">
                <a:solidFill>
                  <a:srgbClr val="065477"/>
                </a:solidFill>
                <a:latin typeface="Inter Bold"/>
              </a:rPr>
              <a:t>40,6 % ont subi du harcèlement par téléphone ou message texte.</a:t>
            </a:r>
          </a:p>
          <a:p>
            <a:pPr marL="539749" lvl="1" indent="-269875">
              <a:lnSpc>
                <a:spcPts val="3199"/>
              </a:lnSpc>
              <a:buFont typeface="Arial"/>
              <a:buChar char="•"/>
            </a:pPr>
            <a:r>
              <a:rPr lang="en-US" sz="2499" spc="-62" dirty="0">
                <a:solidFill>
                  <a:srgbClr val="065477"/>
                </a:solidFill>
                <a:latin typeface="Inter Bold"/>
              </a:rPr>
              <a:t>20,5 % ont été suivi·e·s ou harcelé·e·s à proximité du lieu de travail. </a:t>
            </a:r>
          </a:p>
          <a:p>
            <a:pPr marL="539749" lvl="1" indent="-269875">
              <a:lnSpc>
                <a:spcPts val="3199"/>
              </a:lnSpc>
              <a:buFont typeface="Arial"/>
              <a:buChar char="•"/>
            </a:pPr>
            <a:r>
              <a:rPr lang="en-US" sz="2499" spc="-62" dirty="0">
                <a:solidFill>
                  <a:srgbClr val="065477"/>
                </a:solidFill>
                <a:latin typeface="Inter Bold"/>
              </a:rPr>
              <a:t>Pour 18,2 %, la personne violente s’est présentée sur le lieu du travail. </a:t>
            </a:r>
          </a:p>
          <a:p>
            <a:pPr marL="539749" lvl="1" indent="-269875">
              <a:lnSpc>
                <a:spcPts val="3199"/>
              </a:lnSpc>
              <a:buFont typeface="Arial"/>
              <a:buChar char="•"/>
            </a:pPr>
            <a:r>
              <a:rPr lang="en-US" sz="2499" spc="-62" dirty="0">
                <a:solidFill>
                  <a:srgbClr val="065477"/>
                </a:solidFill>
                <a:latin typeface="Inter Bold"/>
              </a:rPr>
              <a:t>Pour 14,5 %, la personne violente a communiqué avec les collègues ou l’employeur pour parler de la victime.</a:t>
            </a:r>
          </a:p>
          <a:p>
            <a:pPr>
              <a:lnSpc>
                <a:spcPts val="3199"/>
              </a:lnSpc>
            </a:pPr>
            <a:endParaRPr lang="en-US" sz="2499" spc="-62" dirty="0">
              <a:solidFill>
                <a:srgbClr val="065477"/>
              </a:solidFill>
              <a:latin typeface="Inter Bold"/>
            </a:endParaRPr>
          </a:p>
          <a:p>
            <a:pPr>
              <a:lnSpc>
                <a:spcPts val="3199"/>
              </a:lnSpc>
            </a:pPr>
            <a:r>
              <a:rPr lang="en-US" sz="2499" spc="-62" dirty="0">
                <a:solidFill>
                  <a:srgbClr val="F16155"/>
                </a:solidFill>
                <a:latin typeface="Inter Bold"/>
              </a:rPr>
              <a:t>71 %</a:t>
            </a:r>
            <a:r>
              <a:rPr lang="en-US" sz="2499" spc="-62" dirty="0">
                <a:solidFill>
                  <a:srgbClr val="065477"/>
                </a:solidFill>
                <a:latin typeface="Inter Bold"/>
              </a:rPr>
              <a:t> des employeurs ont déjà vécu une situation où ils devaient protéger une victime de violence familiale.</a:t>
            </a:r>
          </a:p>
          <a:p>
            <a:pPr>
              <a:lnSpc>
                <a:spcPts val="3199"/>
              </a:lnSpc>
            </a:pPr>
            <a:r>
              <a:rPr lang="en-US" sz="2499" spc="-62" dirty="0">
                <a:solidFill>
                  <a:srgbClr val="065477"/>
                </a:solidFill>
                <a:latin typeface="Inter Bold"/>
              </a:rPr>
              <a:t> </a:t>
            </a:r>
          </a:p>
          <a:p>
            <a:pPr>
              <a:lnSpc>
                <a:spcPts val="3199"/>
              </a:lnSpc>
            </a:pPr>
            <a:endParaRPr lang="en-US" sz="2499" spc="-62" dirty="0">
              <a:solidFill>
                <a:srgbClr val="065477"/>
              </a:solidFill>
              <a:latin typeface="Inter Bold"/>
            </a:endParaRPr>
          </a:p>
          <a:p>
            <a:pPr>
              <a:lnSpc>
                <a:spcPts val="3199"/>
              </a:lnSpc>
              <a:spcBef>
                <a:spcPct val="0"/>
              </a:spcBef>
            </a:pPr>
            <a:endParaRPr lang="en-US" sz="2499" spc="-62" dirty="0">
              <a:solidFill>
                <a:srgbClr val="065477"/>
              </a:solidFill>
              <a:latin typeface="Inter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35392" y="-3306578"/>
            <a:ext cx="16442503" cy="1644250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DD3D5"/>
            </a:solidFill>
          </p:spPr>
        </p:sp>
      </p:grpSp>
      <p:pic>
        <p:nvPicPr>
          <p:cNvPr id="4" name="Picture 4"/>
          <p:cNvPicPr>
            <a:picLocks noChangeAspect="1"/>
          </p:cNvPicPr>
          <p:nvPr/>
        </p:nvPicPr>
        <p:blipFill>
          <a:blip r:embed="rId2"/>
          <a:srcRect/>
          <a:stretch>
            <a:fillRect/>
          </a:stretch>
        </p:blipFill>
        <p:spPr>
          <a:xfrm>
            <a:off x="620399" y="534380"/>
            <a:ext cx="829636" cy="829636"/>
          </a:xfrm>
          <a:prstGeom prst="rect">
            <a:avLst/>
          </a:prstGeom>
        </p:spPr>
      </p:pic>
      <p:sp>
        <p:nvSpPr>
          <p:cNvPr id="5" name="TextBox 5"/>
          <p:cNvSpPr txBox="1"/>
          <p:nvPr/>
        </p:nvSpPr>
        <p:spPr>
          <a:xfrm>
            <a:off x="620399" y="1803492"/>
            <a:ext cx="3414993" cy="2074520"/>
          </a:xfrm>
          <a:prstGeom prst="rect">
            <a:avLst/>
          </a:prstGeom>
        </p:spPr>
        <p:txBody>
          <a:bodyPr lIns="0" tIns="0" rIns="0" bIns="0" rtlCol="0" anchor="t">
            <a:spAutoFit/>
          </a:bodyPr>
          <a:lstStyle/>
          <a:p>
            <a:pPr>
              <a:lnSpc>
                <a:spcPts val="4018"/>
              </a:lnSpc>
            </a:pPr>
            <a:r>
              <a:rPr lang="en-US" sz="3940" dirty="0">
                <a:solidFill>
                  <a:srgbClr val="065477"/>
                </a:solidFill>
                <a:latin typeface="Inter Bold"/>
              </a:rPr>
              <a:t>Des impacts</a:t>
            </a:r>
          </a:p>
          <a:p>
            <a:pPr>
              <a:lnSpc>
                <a:spcPts val="4018"/>
              </a:lnSpc>
            </a:pPr>
            <a:r>
              <a:rPr lang="en-US" sz="3940" dirty="0">
                <a:solidFill>
                  <a:srgbClr val="065477"/>
                </a:solidFill>
                <a:latin typeface="Inter Bold"/>
              </a:rPr>
              <a:t>sur toute l’organisation</a:t>
            </a:r>
          </a:p>
          <a:p>
            <a:pPr>
              <a:lnSpc>
                <a:spcPts val="4018"/>
              </a:lnSpc>
            </a:pPr>
            <a:endParaRPr lang="en-US" sz="3940" dirty="0">
              <a:solidFill>
                <a:srgbClr val="065477"/>
              </a:solidFill>
              <a:latin typeface="Inter Bold"/>
            </a:endParaRPr>
          </a:p>
        </p:txBody>
      </p:sp>
      <p:pic>
        <p:nvPicPr>
          <p:cNvPr id="6" name="Picture 6"/>
          <p:cNvPicPr>
            <a:picLocks noChangeAspect="1"/>
          </p:cNvPicPr>
          <p:nvPr/>
        </p:nvPicPr>
        <p:blipFill>
          <a:blip r:embed="rId3"/>
          <a:srcRect/>
          <a:stretch>
            <a:fillRect/>
          </a:stretch>
        </p:blipFill>
        <p:spPr>
          <a:xfrm rot="-5400000">
            <a:off x="1970479" y="8498501"/>
            <a:ext cx="2186156" cy="285772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95714">
            <a:off x="4289249" y="3135014"/>
            <a:ext cx="5355962" cy="4016972"/>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95714">
            <a:off x="8689156" y="3135014"/>
            <a:ext cx="5355962" cy="401697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95714">
            <a:off x="13086147" y="3135014"/>
            <a:ext cx="5355962" cy="4016972"/>
          </a:xfrm>
          <a:prstGeom prst="rect">
            <a:avLst/>
          </a:prstGeom>
        </p:spPr>
      </p:pic>
      <p:sp>
        <p:nvSpPr>
          <p:cNvPr id="10" name="TextBox 10"/>
          <p:cNvSpPr txBox="1"/>
          <p:nvPr/>
        </p:nvSpPr>
        <p:spPr>
          <a:xfrm>
            <a:off x="5278017" y="1774917"/>
            <a:ext cx="3378427" cy="410166"/>
          </a:xfrm>
          <a:prstGeom prst="rect">
            <a:avLst/>
          </a:prstGeom>
        </p:spPr>
        <p:txBody>
          <a:bodyPr lIns="0" tIns="0" rIns="0" bIns="0" rtlCol="0" anchor="t">
            <a:spAutoFit/>
          </a:bodyPr>
          <a:lstStyle/>
          <a:p>
            <a:pPr algn="ctr">
              <a:lnSpc>
                <a:spcPts val="3124"/>
              </a:lnSpc>
            </a:pPr>
            <a:r>
              <a:rPr lang="en-US" sz="2920" spc="-73" dirty="0">
                <a:solidFill>
                  <a:srgbClr val="F16155"/>
                </a:solidFill>
                <a:latin typeface="Inter Bold"/>
              </a:rPr>
              <a:t>Pour la victime</a:t>
            </a:r>
          </a:p>
        </p:txBody>
      </p:sp>
      <p:sp>
        <p:nvSpPr>
          <p:cNvPr id="11" name="TextBox 11"/>
          <p:cNvSpPr txBox="1"/>
          <p:nvPr/>
        </p:nvSpPr>
        <p:spPr>
          <a:xfrm>
            <a:off x="9677923" y="1774917"/>
            <a:ext cx="3378427" cy="410166"/>
          </a:xfrm>
          <a:prstGeom prst="rect">
            <a:avLst/>
          </a:prstGeom>
        </p:spPr>
        <p:txBody>
          <a:bodyPr lIns="0" tIns="0" rIns="0" bIns="0" rtlCol="0" anchor="t">
            <a:spAutoFit/>
          </a:bodyPr>
          <a:lstStyle/>
          <a:p>
            <a:pPr algn="ctr">
              <a:lnSpc>
                <a:spcPts val="3124"/>
              </a:lnSpc>
            </a:pPr>
            <a:r>
              <a:rPr lang="en-US" sz="2920" spc="-73" dirty="0">
                <a:solidFill>
                  <a:srgbClr val="F16155"/>
                </a:solidFill>
                <a:latin typeface="Inter Bold"/>
              </a:rPr>
              <a:t>Pour les collègues</a:t>
            </a:r>
          </a:p>
        </p:txBody>
      </p:sp>
      <p:sp>
        <p:nvSpPr>
          <p:cNvPr id="12" name="TextBox 12"/>
          <p:cNvSpPr txBox="1"/>
          <p:nvPr/>
        </p:nvSpPr>
        <p:spPr>
          <a:xfrm>
            <a:off x="14074915" y="1774917"/>
            <a:ext cx="3378427" cy="410166"/>
          </a:xfrm>
          <a:prstGeom prst="rect">
            <a:avLst/>
          </a:prstGeom>
        </p:spPr>
        <p:txBody>
          <a:bodyPr lIns="0" tIns="0" rIns="0" bIns="0" rtlCol="0" anchor="t">
            <a:spAutoFit/>
          </a:bodyPr>
          <a:lstStyle/>
          <a:p>
            <a:pPr algn="ctr">
              <a:lnSpc>
                <a:spcPts val="3124"/>
              </a:lnSpc>
            </a:pPr>
            <a:r>
              <a:rPr lang="en-US" sz="2920" spc="-73" dirty="0">
                <a:solidFill>
                  <a:srgbClr val="F16155"/>
                </a:solidFill>
                <a:latin typeface="Inter Bold"/>
              </a:rPr>
              <a:t>Pour l'employeur</a:t>
            </a:r>
          </a:p>
        </p:txBody>
      </p:sp>
      <p:sp>
        <p:nvSpPr>
          <p:cNvPr id="13" name="TextBox 13"/>
          <p:cNvSpPr txBox="1"/>
          <p:nvPr/>
        </p:nvSpPr>
        <p:spPr>
          <a:xfrm>
            <a:off x="5373593" y="2801493"/>
            <a:ext cx="3216176" cy="4821256"/>
          </a:xfrm>
          <a:prstGeom prst="rect">
            <a:avLst/>
          </a:prstGeom>
        </p:spPr>
        <p:txBody>
          <a:bodyPr lIns="0" tIns="0" rIns="0" bIns="0" rtlCol="0" anchor="t">
            <a:spAutoFit/>
          </a:bodyPr>
          <a:lstStyle/>
          <a:p>
            <a:pPr>
              <a:lnSpc>
                <a:spcPts val="2688"/>
              </a:lnSpc>
              <a:spcBef>
                <a:spcPct val="0"/>
              </a:spcBef>
            </a:pPr>
            <a:r>
              <a:rPr lang="en-US" sz="2000" spc="-52" dirty="0">
                <a:solidFill>
                  <a:srgbClr val="065477"/>
                </a:solidFill>
                <a:latin typeface="Inter Bold"/>
              </a:rPr>
              <a:t>Stress et anxiété</a:t>
            </a:r>
          </a:p>
          <a:p>
            <a:pPr>
              <a:lnSpc>
                <a:spcPts val="2688"/>
              </a:lnSpc>
              <a:spcBef>
                <a:spcPct val="0"/>
              </a:spcBef>
            </a:pPr>
            <a:r>
              <a:rPr lang="en-US" sz="2000" spc="-52" dirty="0">
                <a:solidFill>
                  <a:srgbClr val="065477"/>
                </a:solidFill>
                <a:latin typeface="Inter Bold"/>
              </a:rPr>
              <a:t>Fatigue</a:t>
            </a:r>
          </a:p>
          <a:p>
            <a:pPr>
              <a:lnSpc>
                <a:spcPts val="2688"/>
              </a:lnSpc>
              <a:spcBef>
                <a:spcPct val="0"/>
              </a:spcBef>
            </a:pPr>
            <a:r>
              <a:rPr lang="en-US" sz="2000" spc="-52" dirty="0">
                <a:solidFill>
                  <a:srgbClr val="065477"/>
                </a:solidFill>
                <a:latin typeface="Inter Bold"/>
              </a:rPr>
              <a:t>Perte de confiance</a:t>
            </a:r>
          </a:p>
          <a:p>
            <a:pPr>
              <a:lnSpc>
                <a:spcPts val="2688"/>
              </a:lnSpc>
              <a:spcBef>
                <a:spcPct val="0"/>
              </a:spcBef>
            </a:pPr>
            <a:r>
              <a:rPr lang="en-US" sz="2000" spc="-52" dirty="0">
                <a:solidFill>
                  <a:srgbClr val="065477"/>
                </a:solidFill>
                <a:latin typeface="Inter Bold"/>
              </a:rPr>
              <a:t>Manque de concentration</a:t>
            </a:r>
          </a:p>
          <a:p>
            <a:pPr>
              <a:lnSpc>
                <a:spcPts val="2688"/>
              </a:lnSpc>
              <a:spcBef>
                <a:spcPct val="0"/>
              </a:spcBef>
            </a:pPr>
            <a:r>
              <a:rPr lang="en-US" sz="2000" spc="-52" dirty="0">
                <a:solidFill>
                  <a:srgbClr val="065477"/>
                </a:solidFill>
                <a:latin typeface="Inter Bold"/>
              </a:rPr>
              <a:t>Peur </a:t>
            </a:r>
          </a:p>
          <a:p>
            <a:pPr>
              <a:lnSpc>
                <a:spcPts val="2688"/>
              </a:lnSpc>
              <a:spcBef>
                <a:spcPct val="0"/>
              </a:spcBef>
            </a:pPr>
            <a:r>
              <a:rPr lang="en-US" sz="2000" spc="-52" dirty="0">
                <a:solidFill>
                  <a:srgbClr val="065477"/>
                </a:solidFill>
                <a:latin typeface="Inter Bold"/>
              </a:rPr>
              <a:t>Difficulté à finir les tâches</a:t>
            </a:r>
          </a:p>
          <a:p>
            <a:pPr>
              <a:lnSpc>
                <a:spcPts val="2688"/>
              </a:lnSpc>
              <a:spcBef>
                <a:spcPct val="0"/>
              </a:spcBef>
            </a:pPr>
            <a:r>
              <a:rPr lang="en-US" sz="2000" spc="-52" dirty="0">
                <a:solidFill>
                  <a:srgbClr val="065477"/>
                </a:solidFill>
                <a:latin typeface="Inter Bold"/>
              </a:rPr>
              <a:t>Dépression </a:t>
            </a:r>
          </a:p>
          <a:p>
            <a:pPr>
              <a:lnSpc>
                <a:spcPts val="2688"/>
              </a:lnSpc>
              <a:spcBef>
                <a:spcPct val="0"/>
              </a:spcBef>
            </a:pPr>
            <a:r>
              <a:rPr lang="en-US" sz="2000" spc="-52" dirty="0">
                <a:solidFill>
                  <a:srgbClr val="065477"/>
                </a:solidFill>
                <a:latin typeface="Inter Bold"/>
              </a:rPr>
              <a:t>Retards </a:t>
            </a:r>
          </a:p>
          <a:p>
            <a:pPr>
              <a:lnSpc>
                <a:spcPts val="2688"/>
              </a:lnSpc>
              <a:spcBef>
                <a:spcPct val="0"/>
              </a:spcBef>
            </a:pPr>
            <a:r>
              <a:rPr lang="en-US" sz="2000" spc="-52" dirty="0">
                <a:solidFill>
                  <a:srgbClr val="065477"/>
                </a:solidFill>
                <a:latin typeface="Inter Bold"/>
              </a:rPr>
              <a:t>Absences </a:t>
            </a:r>
          </a:p>
          <a:p>
            <a:pPr>
              <a:lnSpc>
                <a:spcPts val="2688"/>
              </a:lnSpc>
              <a:spcBef>
                <a:spcPct val="0"/>
              </a:spcBef>
            </a:pPr>
            <a:r>
              <a:rPr lang="en-US" sz="2000" spc="-52" dirty="0">
                <a:solidFill>
                  <a:srgbClr val="065477"/>
                </a:solidFill>
                <a:latin typeface="Inter Bold"/>
              </a:rPr>
              <a:t>Arrêt de travail</a:t>
            </a:r>
          </a:p>
          <a:p>
            <a:pPr>
              <a:lnSpc>
                <a:spcPts val="2688"/>
              </a:lnSpc>
              <a:spcBef>
                <a:spcPct val="0"/>
              </a:spcBef>
            </a:pPr>
            <a:r>
              <a:rPr lang="en-US" sz="2000" spc="-52" dirty="0">
                <a:solidFill>
                  <a:srgbClr val="065477"/>
                </a:solidFill>
                <a:latin typeface="Inter Bold"/>
              </a:rPr>
              <a:t>Perte de l’emploi</a:t>
            </a:r>
          </a:p>
          <a:p>
            <a:pPr>
              <a:lnSpc>
                <a:spcPts val="2688"/>
              </a:lnSpc>
              <a:spcBef>
                <a:spcPct val="0"/>
              </a:spcBef>
            </a:pPr>
            <a:r>
              <a:rPr lang="en-US" sz="2000" spc="-52" dirty="0">
                <a:solidFill>
                  <a:srgbClr val="065477"/>
                </a:solidFill>
                <a:latin typeface="Inter Bold"/>
              </a:rPr>
              <a:t>Perte d’expérience </a:t>
            </a:r>
          </a:p>
          <a:p>
            <a:pPr>
              <a:lnSpc>
                <a:spcPts val="2688"/>
              </a:lnSpc>
              <a:spcBef>
                <a:spcPct val="0"/>
              </a:spcBef>
            </a:pPr>
            <a:r>
              <a:rPr lang="en-US" sz="2000" spc="-52" dirty="0">
                <a:solidFill>
                  <a:srgbClr val="065477"/>
                </a:solidFill>
                <a:latin typeface="Inter Bold"/>
              </a:rPr>
              <a:t>Moins productive </a:t>
            </a:r>
          </a:p>
          <a:p>
            <a:pPr>
              <a:lnSpc>
                <a:spcPts val="2688"/>
              </a:lnSpc>
              <a:spcBef>
                <a:spcPct val="0"/>
              </a:spcBef>
            </a:pPr>
            <a:r>
              <a:rPr lang="en-US" sz="2000" spc="-52" dirty="0">
                <a:solidFill>
                  <a:srgbClr val="065477"/>
                </a:solidFill>
                <a:latin typeface="Inter Bold"/>
              </a:rPr>
              <a:t>Accidents de travail </a:t>
            </a:r>
          </a:p>
        </p:txBody>
      </p:sp>
      <p:sp>
        <p:nvSpPr>
          <p:cNvPr id="14" name="TextBox 14"/>
          <p:cNvSpPr txBox="1"/>
          <p:nvPr/>
        </p:nvSpPr>
        <p:spPr>
          <a:xfrm>
            <a:off x="9797149" y="2801493"/>
            <a:ext cx="3297301" cy="3757247"/>
          </a:xfrm>
          <a:prstGeom prst="rect">
            <a:avLst/>
          </a:prstGeom>
        </p:spPr>
        <p:txBody>
          <a:bodyPr lIns="0" tIns="0" rIns="0" bIns="0" rtlCol="0" anchor="t">
            <a:spAutoFit/>
          </a:bodyPr>
          <a:lstStyle/>
          <a:p>
            <a:pPr>
              <a:lnSpc>
                <a:spcPts val="2688"/>
              </a:lnSpc>
              <a:spcBef>
                <a:spcPct val="0"/>
              </a:spcBef>
            </a:pPr>
            <a:r>
              <a:rPr lang="en-US" sz="2000" spc="-52" dirty="0">
                <a:solidFill>
                  <a:srgbClr val="065477"/>
                </a:solidFill>
                <a:latin typeface="Inter Bold"/>
              </a:rPr>
              <a:t>Stress</a:t>
            </a:r>
          </a:p>
          <a:p>
            <a:pPr>
              <a:lnSpc>
                <a:spcPts val="2688"/>
              </a:lnSpc>
              <a:spcBef>
                <a:spcPct val="0"/>
              </a:spcBef>
            </a:pPr>
            <a:r>
              <a:rPr lang="en-US" sz="2000" spc="-52" dirty="0">
                <a:solidFill>
                  <a:srgbClr val="065477"/>
                </a:solidFill>
                <a:latin typeface="Inter Bold"/>
              </a:rPr>
              <a:t>Inquiétude</a:t>
            </a:r>
          </a:p>
          <a:p>
            <a:pPr>
              <a:lnSpc>
                <a:spcPts val="2688"/>
              </a:lnSpc>
              <a:spcBef>
                <a:spcPct val="0"/>
              </a:spcBef>
            </a:pPr>
            <a:r>
              <a:rPr lang="en-US" sz="2000" spc="-52" dirty="0">
                <a:solidFill>
                  <a:srgbClr val="065477"/>
                </a:solidFill>
                <a:latin typeface="Inter Bold"/>
              </a:rPr>
              <a:t>Frustration</a:t>
            </a:r>
          </a:p>
          <a:p>
            <a:pPr>
              <a:lnSpc>
                <a:spcPts val="2688"/>
              </a:lnSpc>
              <a:spcBef>
                <a:spcPct val="0"/>
              </a:spcBef>
            </a:pPr>
            <a:r>
              <a:rPr lang="en-US" sz="2000" spc="-52" dirty="0">
                <a:solidFill>
                  <a:srgbClr val="065477"/>
                </a:solidFill>
                <a:latin typeface="Inter Bold"/>
              </a:rPr>
              <a:t>Charge de travail qui augmente</a:t>
            </a:r>
          </a:p>
          <a:p>
            <a:pPr>
              <a:lnSpc>
                <a:spcPts val="2688"/>
              </a:lnSpc>
              <a:spcBef>
                <a:spcPct val="0"/>
              </a:spcBef>
            </a:pPr>
            <a:r>
              <a:rPr lang="en-US" sz="2000" spc="-52" dirty="0">
                <a:solidFill>
                  <a:srgbClr val="065477"/>
                </a:solidFill>
                <a:latin typeface="Inter Bold"/>
              </a:rPr>
              <a:t>Conflits d’équipe </a:t>
            </a:r>
          </a:p>
          <a:p>
            <a:pPr>
              <a:lnSpc>
                <a:spcPts val="2688"/>
              </a:lnSpc>
              <a:spcBef>
                <a:spcPct val="0"/>
              </a:spcBef>
            </a:pPr>
            <a:r>
              <a:rPr lang="en-US" sz="2000" spc="-52" dirty="0">
                <a:solidFill>
                  <a:srgbClr val="065477"/>
                </a:solidFill>
                <a:latin typeface="Inter Bold"/>
              </a:rPr>
              <a:t>Manque de motivation </a:t>
            </a:r>
          </a:p>
          <a:p>
            <a:pPr>
              <a:lnSpc>
                <a:spcPts val="2688"/>
              </a:lnSpc>
              <a:spcBef>
                <a:spcPct val="0"/>
              </a:spcBef>
            </a:pPr>
            <a:r>
              <a:rPr lang="en-US" sz="2000" spc="-52" dirty="0">
                <a:solidFill>
                  <a:srgbClr val="065477"/>
                </a:solidFill>
                <a:latin typeface="Inter Bold"/>
              </a:rPr>
              <a:t>Ambiance toxique</a:t>
            </a:r>
          </a:p>
          <a:p>
            <a:pPr>
              <a:lnSpc>
                <a:spcPts val="2688"/>
              </a:lnSpc>
              <a:spcBef>
                <a:spcPct val="0"/>
              </a:spcBef>
            </a:pPr>
            <a:r>
              <a:rPr lang="en-US" sz="2000" spc="-52" dirty="0">
                <a:solidFill>
                  <a:srgbClr val="065477"/>
                </a:solidFill>
                <a:latin typeface="Inter Bold"/>
              </a:rPr>
              <a:t>Instabilité dans l’équipe</a:t>
            </a:r>
          </a:p>
          <a:p>
            <a:pPr>
              <a:lnSpc>
                <a:spcPts val="2688"/>
              </a:lnSpc>
              <a:spcBef>
                <a:spcPct val="0"/>
              </a:spcBef>
            </a:pPr>
            <a:r>
              <a:rPr lang="en-US" sz="2000" spc="-52" dirty="0">
                <a:solidFill>
                  <a:srgbClr val="065477"/>
                </a:solidFill>
                <a:latin typeface="Inter Bold"/>
              </a:rPr>
              <a:t>Crainte pour leur sécurité </a:t>
            </a:r>
          </a:p>
          <a:p>
            <a:pPr>
              <a:lnSpc>
                <a:spcPts val="2688"/>
              </a:lnSpc>
              <a:spcBef>
                <a:spcPct val="0"/>
              </a:spcBef>
            </a:pPr>
            <a:endParaRPr lang="en-US" sz="1200" spc="-30" dirty="0">
              <a:solidFill>
                <a:srgbClr val="065477"/>
              </a:solidFill>
              <a:latin typeface="Arimo Bold"/>
            </a:endParaRPr>
          </a:p>
        </p:txBody>
      </p:sp>
      <p:sp>
        <p:nvSpPr>
          <p:cNvPr id="15" name="TextBox 15"/>
          <p:cNvSpPr txBox="1"/>
          <p:nvPr/>
        </p:nvSpPr>
        <p:spPr>
          <a:xfrm>
            <a:off x="14222716" y="2801493"/>
            <a:ext cx="3297301" cy="2400465"/>
          </a:xfrm>
          <a:prstGeom prst="rect">
            <a:avLst/>
          </a:prstGeom>
        </p:spPr>
        <p:txBody>
          <a:bodyPr lIns="0" tIns="0" rIns="0" bIns="0" rtlCol="0" anchor="t">
            <a:spAutoFit/>
          </a:bodyPr>
          <a:lstStyle/>
          <a:p>
            <a:pPr>
              <a:lnSpc>
                <a:spcPts val="2688"/>
              </a:lnSpc>
              <a:spcBef>
                <a:spcPct val="0"/>
              </a:spcBef>
            </a:pPr>
            <a:r>
              <a:rPr lang="en-US" sz="2000" spc="-52" dirty="0">
                <a:solidFill>
                  <a:srgbClr val="065477"/>
                </a:solidFill>
                <a:latin typeface="Inter Bold"/>
              </a:rPr>
              <a:t>Perte de productivité </a:t>
            </a:r>
          </a:p>
          <a:p>
            <a:pPr>
              <a:lnSpc>
                <a:spcPts val="2688"/>
              </a:lnSpc>
              <a:spcBef>
                <a:spcPct val="0"/>
              </a:spcBef>
            </a:pPr>
            <a:r>
              <a:rPr lang="en-US" sz="2000" spc="-52" dirty="0">
                <a:solidFill>
                  <a:srgbClr val="065477"/>
                </a:solidFill>
                <a:latin typeface="Inter Bold"/>
              </a:rPr>
              <a:t>Perte de personnel</a:t>
            </a:r>
          </a:p>
          <a:p>
            <a:pPr>
              <a:lnSpc>
                <a:spcPts val="2688"/>
              </a:lnSpc>
              <a:spcBef>
                <a:spcPct val="0"/>
              </a:spcBef>
            </a:pPr>
            <a:r>
              <a:rPr lang="en-US" sz="2000" spc="-52" dirty="0">
                <a:solidFill>
                  <a:srgbClr val="065477"/>
                </a:solidFill>
                <a:latin typeface="Inter Bold"/>
              </a:rPr>
              <a:t>Accidents de travail</a:t>
            </a:r>
          </a:p>
          <a:p>
            <a:pPr>
              <a:lnSpc>
                <a:spcPts val="2688"/>
              </a:lnSpc>
              <a:spcBef>
                <a:spcPct val="0"/>
              </a:spcBef>
            </a:pPr>
            <a:r>
              <a:rPr lang="en-US" sz="2000" spc="-52" dirty="0">
                <a:solidFill>
                  <a:srgbClr val="065477"/>
                </a:solidFill>
                <a:latin typeface="Inter Bold"/>
              </a:rPr>
              <a:t>Perte d’expertise </a:t>
            </a:r>
          </a:p>
          <a:p>
            <a:pPr>
              <a:lnSpc>
                <a:spcPts val="2688"/>
              </a:lnSpc>
              <a:spcBef>
                <a:spcPct val="0"/>
              </a:spcBef>
            </a:pPr>
            <a:r>
              <a:rPr lang="en-US" sz="2000" spc="-52" dirty="0">
                <a:solidFill>
                  <a:srgbClr val="065477"/>
                </a:solidFill>
                <a:latin typeface="Inter Bold"/>
              </a:rPr>
              <a:t>Problèmes de sécurité </a:t>
            </a:r>
          </a:p>
          <a:p>
            <a:pPr>
              <a:lnSpc>
                <a:spcPts val="2688"/>
              </a:lnSpc>
              <a:spcBef>
                <a:spcPct val="0"/>
              </a:spcBef>
            </a:pPr>
            <a:r>
              <a:rPr lang="en-US" sz="2000" spc="-52" dirty="0">
                <a:solidFill>
                  <a:srgbClr val="065477"/>
                </a:solidFill>
                <a:latin typeface="Inter Bold"/>
              </a:rPr>
              <a:t>Pertes financières </a:t>
            </a:r>
          </a:p>
          <a:p>
            <a:pPr>
              <a:lnSpc>
                <a:spcPts val="2688"/>
              </a:lnSpc>
              <a:spcBef>
                <a:spcPct val="0"/>
              </a:spcBef>
            </a:pPr>
            <a:r>
              <a:rPr lang="en-US" sz="2000" spc="-52" dirty="0">
                <a:solidFill>
                  <a:srgbClr val="065477"/>
                </a:solidFill>
                <a:latin typeface="Inter Bold"/>
              </a:rPr>
              <a:t>Réputation affaiblie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35392" y="-3306578"/>
            <a:ext cx="16442503" cy="1644250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DD3D5"/>
            </a:solidFill>
          </p:spPr>
        </p:sp>
      </p:grpSp>
      <p:pic>
        <p:nvPicPr>
          <p:cNvPr id="4" name="Picture 4"/>
          <p:cNvPicPr>
            <a:picLocks noChangeAspect="1"/>
          </p:cNvPicPr>
          <p:nvPr/>
        </p:nvPicPr>
        <p:blipFill>
          <a:blip r:embed="rId2"/>
          <a:srcRect/>
          <a:stretch>
            <a:fillRect/>
          </a:stretch>
        </p:blipFill>
        <p:spPr>
          <a:xfrm>
            <a:off x="620399" y="534380"/>
            <a:ext cx="829636" cy="829636"/>
          </a:xfrm>
          <a:prstGeom prst="rect">
            <a:avLst/>
          </a:prstGeom>
        </p:spPr>
      </p:pic>
      <p:sp>
        <p:nvSpPr>
          <p:cNvPr id="5" name="TextBox 5"/>
          <p:cNvSpPr txBox="1"/>
          <p:nvPr/>
        </p:nvSpPr>
        <p:spPr>
          <a:xfrm>
            <a:off x="620399" y="1803492"/>
            <a:ext cx="3037064" cy="3095320"/>
          </a:xfrm>
          <a:prstGeom prst="rect">
            <a:avLst/>
          </a:prstGeom>
        </p:spPr>
        <p:txBody>
          <a:bodyPr lIns="0" tIns="0" rIns="0" bIns="0" rtlCol="0" anchor="t">
            <a:spAutoFit/>
          </a:bodyPr>
          <a:lstStyle/>
          <a:p>
            <a:pPr>
              <a:lnSpc>
                <a:spcPts val="4018"/>
              </a:lnSpc>
            </a:pPr>
            <a:r>
              <a:rPr lang="en-US" sz="3940" dirty="0">
                <a:solidFill>
                  <a:srgbClr val="065477"/>
                </a:solidFill>
                <a:latin typeface="Inter Bold"/>
              </a:rPr>
              <a:t>La violence conjugale en milieu de travail : une réalité bien présente</a:t>
            </a:r>
          </a:p>
        </p:txBody>
      </p:sp>
      <p:pic>
        <p:nvPicPr>
          <p:cNvPr id="6" name="Picture 6"/>
          <p:cNvPicPr>
            <a:picLocks noChangeAspect="1"/>
          </p:cNvPicPr>
          <p:nvPr/>
        </p:nvPicPr>
        <p:blipFill>
          <a:blip r:embed="rId3"/>
          <a:srcRect/>
          <a:stretch>
            <a:fillRect/>
          </a:stretch>
        </p:blipFill>
        <p:spPr>
          <a:xfrm rot="-5400000">
            <a:off x="1970479" y="8498501"/>
            <a:ext cx="2186156" cy="2857720"/>
          </a:xfrm>
          <a:prstGeom prst="rect">
            <a:avLst/>
          </a:prstGeom>
        </p:spPr>
      </p:pic>
      <p:sp>
        <p:nvSpPr>
          <p:cNvPr id="7" name="TextBox 7"/>
          <p:cNvSpPr txBox="1"/>
          <p:nvPr/>
        </p:nvSpPr>
        <p:spPr>
          <a:xfrm>
            <a:off x="6300662" y="1268766"/>
            <a:ext cx="11807698" cy="972111"/>
          </a:xfrm>
          <a:prstGeom prst="rect">
            <a:avLst/>
          </a:prstGeom>
        </p:spPr>
        <p:txBody>
          <a:bodyPr lIns="0" tIns="0" rIns="0" bIns="0" rtlCol="0" anchor="t">
            <a:spAutoFit/>
          </a:bodyPr>
          <a:lstStyle/>
          <a:p>
            <a:pPr>
              <a:lnSpc>
                <a:spcPts val="3966"/>
              </a:lnSpc>
            </a:pPr>
            <a:r>
              <a:rPr lang="en-US" sz="2558" spc="-63" dirty="0">
                <a:solidFill>
                  <a:srgbClr val="065477"/>
                </a:solidFill>
                <a:latin typeface="Inter"/>
              </a:rPr>
              <a:t>Les différentes tactiques utilisées par le conjoint violent qui ont un impact important sur la capacité de la victime à garder son emploi :</a:t>
            </a:r>
          </a:p>
        </p:txBody>
      </p:sp>
      <p:sp>
        <p:nvSpPr>
          <p:cNvPr id="8" name="TextBox 8"/>
          <p:cNvSpPr txBox="1"/>
          <p:nvPr/>
        </p:nvSpPr>
        <p:spPr>
          <a:xfrm>
            <a:off x="5997417" y="2970263"/>
            <a:ext cx="13198857" cy="5716537"/>
          </a:xfrm>
          <a:prstGeom prst="rect">
            <a:avLst/>
          </a:prstGeom>
        </p:spPr>
        <p:txBody>
          <a:bodyPr lIns="0" tIns="0" rIns="0" bIns="0" rtlCol="0" anchor="t">
            <a:spAutoFit/>
          </a:bodyPr>
          <a:lstStyle/>
          <a:p>
            <a:pPr marL="641844" lvl="1" indent="-320922">
              <a:lnSpc>
                <a:spcPts val="3805"/>
              </a:lnSpc>
              <a:buFont typeface="Arial"/>
              <a:buChar char="•"/>
            </a:pPr>
            <a:r>
              <a:rPr lang="en-US" sz="2972" spc="-74" dirty="0">
                <a:solidFill>
                  <a:srgbClr val="F16155"/>
                </a:solidFill>
                <a:latin typeface="Inter"/>
              </a:rPr>
              <a:t>Violence physique avant de se rendre au travail</a:t>
            </a:r>
          </a:p>
          <a:p>
            <a:pPr marL="641844" lvl="1" indent="-320922">
              <a:lnSpc>
                <a:spcPts val="3805"/>
              </a:lnSpc>
              <a:buFont typeface="Arial"/>
              <a:buChar char="•"/>
            </a:pPr>
            <a:r>
              <a:rPr lang="en-US" sz="2972" spc="-74" dirty="0">
                <a:solidFill>
                  <a:srgbClr val="F16155"/>
                </a:solidFill>
                <a:latin typeface="Inter"/>
              </a:rPr>
              <a:t>Séquestration</a:t>
            </a:r>
          </a:p>
          <a:p>
            <a:pPr marL="641844" lvl="1" indent="-320922">
              <a:lnSpc>
                <a:spcPts val="3805"/>
              </a:lnSpc>
              <a:buFont typeface="Arial"/>
              <a:buChar char="•"/>
            </a:pPr>
            <a:r>
              <a:rPr lang="en-US" sz="2972" spc="-74" dirty="0">
                <a:solidFill>
                  <a:srgbClr val="F16155"/>
                </a:solidFill>
                <a:latin typeface="Inter"/>
              </a:rPr>
              <a:t>Menace de faire du mal aux enfants</a:t>
            </a:r>
          </a:p>
          <a:p>
            <a:pPr marL="641844" lvl="1" indent="-320922">
              <a:lnSpc>
                <a:spcPts val="3805"/>
              </a:lnSpc>
              <a:buFont typeface="Arial"/>
              <a:buChar char="•"/>
            </a:pPr>
            <a:r>
              <a:rPr lang="en-US" sz="2972" spc="-74" dirty="0">
                <a:solidFill>
                  <a:srgbClr val="F16155"/>
                </a:solidFill>
                <a:latin typeface="Inter"/>
              </a:rPr>
              <a:t>Dissimuler les clés de la maison, de la voiture</a:t>
            </a:r>
          </a:p>
          <a:p>
            <a:pPr marL="641844" lvl="1" indent="-320922">
              <a:lnSpc>
                <a:spcPts val="3805"/>
              </a:lnSpc>
              <a:buFont typeface="Arial"/>
              <a:buChar char="•"/>
            </a:pPr>
            <a:r>
              <a:rPr lang="en-US" sz="2972" spc="-74" dirty="0">
                <a:solidFill>
                  <a:srgbClr val="F16155"/>
                </a:solidFill>
                <a:latin typeface="Inter"/>
              </a:rPr>
              <a:t>Refuser de donner de l’argent pour le transport</a:t>
            </a:r>
          </a:p>
          <a:p>
            <a:pPr marL="641844" lvl="1" indent="-320922">
              <a:lnSpc>
                <a:spcPts val="3805"/>
              </a:lnSpc>
              <a:buFont typeface="Arial"/>
              <a:buChar char="•"/>
            </a:pPr>
            <a:r>
              <a:rPr lang="en-US" sz="2972" spc="-74" dirty="0">
                <a:solidFill>
                  <a:srgbClr val="F16155"/>
                </a:solidFill>
                <a:latin typeface="Inter"/>
              </a:rPr>
              <a:t>Cacher ou détruire les vêtements de travail</a:t>
            </a:r>
          </a:p>
          <a:p>
            <a:pPr marL="641844" lvl="1" indent="-320922">
              <a:lnSpc>
                <a:spcPts val="3805"/>
              </a:lnSpc>
              <a:buFont typeface="Arial"/>
              <a:buChar char="•"/>
            </a:pPr>
            <a:r>
              <a:rPr lang="en-US" sz="2972" spc="-74" dirty="0">
                <a:solidFill>
                  <a:srgbClr val="F16155"/>
                </a:solidFill>
                <a:latin typeface="Inter"/>
              </a:rPr>
              <a:t>Empêcher sa conjointe de dormir</a:t>
            </a:r>
          </a:p>
          <a:p>
            <a:pPr marL="641844" lvl="1" indent="-320922">
              <a:lnSpc>
                <a:spcPts val="3805"/>
              </a:lnSpc>
              <a:buFont typeface="Arial"/>
              <a:buChar char="•"/>
            </a:pPr>
            <a:r>
              <a:rPr lang="en-US" sz="2972" spc="-74" dirty="0">
                <a:solidFill>
                  <a:srgbClr val="F16155"/>
                </a:solidFill>
                <a:latin typeface="Inter"/>
              </a:rPr>
              <a:t>Appeler au travail pour parler aux collègues ou à l’employeur</a:t>
            </a:r>
          </a:p>
          <a:p>
            <a:pPr marL="641844" lvl="1" indent="-320922">
              <a:lnSpc>
                <a:spcPts val="3805"/>
              </a:lnSpc>
              <a:buFont typeface="Arial"/>
              <a:buChar char="•"/>
            </a:pPr>
            <a:r>
              <a:rPr lang="en-US" sz="2972" spc="-74" dirty="0">
                <a:solidFill>
                  <a:srgbClr val="F16155"/>
                </a:solidFill>
                <a:latin typeface="Inter"/>
              </a:rPr>
              <a:t>Suivre sa conjointe au travail</a:t>
            </a:r>
          </a:p>
          <a:p>
            <a:pPr marL="641844" lvl="1" indent="-320922">
              <a:lnSpc>
                <a:spcPts val="3805"/>
              </a:lnSpc>
              <a:buFont typeface="Arial"/>
              <a:buChar char="•"/>
            </a:pPr>
            <a:r>
              <a:rPr lang="en-US" sz="2972" spc="-74" dirty="0">
                <a:solidFill>
                  <a:srgbClr val="F16155"/>
                </a:solidFill>
                <a:latin typeface="Inter"/>
              </a:rPr>
              <a:t>La visiter sur les lieux de son travail</a:t>
            </a:r>
          </a:p>
          <a:p>
            <a:pPr marL="641844" lvl="1" indent="-320922">
              <a:lnSpc>
                <a:spcPts val="3805"/>
              </a:lnSpc>
              <a:buFont typeface="Arial"/>
              <a:buChar char="•"/>
            </a:pPr>
            <a:r>
              <a:rPr lang="en-US" sz="2972" spc="-74" dirty="0">
                <a:solidFill>
                  <a:srgbClr val="F16155"/>
                </a:solidFill>
                <a:latin typeface="Inter"/>
              </a:rPr>
              <a:t>Détruire les documents de travail</a:t>
            </a:r>
          </a:p>
          <a:p>
            <a:pPr marL="641844" lvl="1" indent="-320922">
              <a:lnSpc>
                <a:spcPts val="3805"/>
              </a:lnSpc>
              <a:buFont typeface="Arial"/>
              <a:buChar char="•"/>
            </a:pPr>
            <a:r>
              <a:rPr lang="en-US" sz="2972" spc="-74" dirty="0">
                <a:solidFill>
                  <a:srgbClr val="F16155"/>
                </a:solidFill>
                <a:latin typeface="Inter"/>
              </a:rPr>
              <a:t>Demander de toujours l’appeler lors des pauses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35392" y="-3306578"/>
            <a:ext cx="16442503" cy="1644250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DD3D5"/>
            </a:solidFill>
          </p:spPr>
        </p:sp>
      </p:grpSp>
      <p:pic>
        <p:nvPicPr>
          <p:cNvPr id="4" name="Picture 4"/>
          <p:cNvPicPr>
            <a:picLocks noChangeAspect="1"/>
          </p:cNvPicPr>
          <p:nvPr/>
        </p:nvPicPr>
        <p:blipFill>
          <a:blip r:embed="rId2"/>
          <a:srcRect/>
          <a:stretch>
            <a:fillRect/>
          </a:stretch>
        </p:blipFill>
        <p:spPr>
          <a:xfrm>
            <a:off x="620399" y="534380"/>
            <a:ext cx="829636" cy="829636"/>
          </a:xfrm>
          <a:prstGeom prst="rect">
            <a:avLst/>
          </a:prstGeom>
        </p:spPr>
      </p:pic>
      <p:pic>
        <p:nvPicPr>
          <p:cNvPr id="5" name="Picture 5"/>
          <p:cNvPicPr>
            <a:picLocks noChangeAspect="1"/>
          </p:cNvPicPr>
          <p:nvPr/>
        </p:nvPicPr>
        <p:blipFill>
          <a:blip r:embed="rId3"/>
          <a:srcRect/>
          <a:stretch>
            <a:fillRect/>
          </a:stretch>
        </p:blipFill>
        <p:spPr>
          <a:xfrm rot="-5400000">
            <a:off x="1970479" y="8498501"/>
            <a:ext cx="2186156" cy="2857720"/>
          </a:xfrm>
          <a:prstGeom prst="rect">
            <a:avLst/>
          </a:prstGeom>
        </p:spPr>
      </p:pic>
      <p:sp>
        <p:nvSpPr>
          <p:cNvPr id="6" name="TextBox 6"/>
          <p:cNvSpPr txBox="1"/>
          <p:nvPr/>
        </p:nvSpPr>
        <p:spPr>
          <a:xfrm>
            <a:off x="5740825" y="1335441"/>
            <a:ext cx="11807698" cy="4098327"/>
          </a:xfrm>
          <a:prstGeom prst="rect">
            <a:avLst/>
          </a:prstGeom>
        </p:spPr>
        <p:txBody>
          <a:bodyPr lIns="0" tIns="0" rIns="0" bIns="0" rtlCol="0" anchor="t">
            <a:spAutoFit/>
          </a:bodyPr>
          <a:lstStyle/>
          <a:p>
            <a:pPr>
              <a:lnSpc>
                <a:spcPts val="3275"/>
              </a:lnSpc>
            </a:pPr>
            <a:r>
              <a:rPr lang="en-US" sz="2558" spc="-63" dirty="0">
                <a:solidFill>
                  <a:srgbClr val="065477"/>
                </a:solidFill>
                <a:latin typeface="Inter"/>
              </a:rPr>
              <a:t>Depuis le 6 octobre 2021, l’employeur doit, sur les lieux de travail, prendre les mesures nécessaires pour assurer la protection de la travailleuse ou du travailleur exposé à une situation de violence physique ou psychologique, dont une situation de violence conjugale, familiale ou à caractère sexuel.</a:t>
            </a:r>
          </a:p>
          <a:p>
            <a:pPr>
              <a:lnSpc>
                <a:spcPts val="3275"/>
              </a:lnSpc>
            </a:pPr>
            <a:endParaRPr lang="en-US" sz="2558" spc="-63" dirty="0">
              <a:solidFill>
                <a:srgbClr val="065477"/>
              </a:solidFill>
              <a:latin typeface="Inter"/>
            </a:endParaRPr>
          </a:p>
          <a:p>
            <a:pPr>
              <a:lnSpc>
                <a:spcPts val="3275"/>
              </a:lnSpc>
            </a:pPr>
            <a:r>
              <a:rPr lang="en-US" sz="2558" spc="-63" dirty="0">
                <a:solidFill>
                  <a:srgbClr val="065477"/>
                </a:solidFill>
                <a:latin typeface="Inter"/>
              </a:rPr>
              <a:t>Cette nouvelle obligation s’applique dans les cas où l’employeur a connaissance ou devrait avoir connaissance d’une situation de violence. </a:t>
            </a:r>
          </a:p>
          <a:p>
            <a:pPr>
              <a:lnSpc>
                <a:spcPts val="3275"/>
              </a:lnSpc>
            </a:pPr>
            <a:endParaRPr lang="en-US" sz="2558" spc="-63" dirty="0">
              <a:solidFill>
                <a:srgbClr val="065477"/>
              </a:solidFill>
              <a:latin typeface="Inter"/>
            </a:endParaRPr>
          </a:p>
          <a:p>
            <a:pPr>
              <a:lnSpc>
                <a:spcPts val="3275"/>
              </a:lnSpc>
            </a:pPr>
            <a:r>
              <a:rPr lang="en-US" sz="2558" spc="-63" dirty="0">
                <a:solidFill>
                  <a:srgbClr val="065477"/>
                </a:solidFill>
                <a:latin typeface="Inter"/>
              </a:rPr>
              <a:t>En aucun cas, cette obligation ne donne le droit à l’employeur d’enquêter sur la vie privée de ses employé.es ou de leur poser des questions directement. </a:t>
            </a:r>
          </a:p>
        </p:txBody>
      </p:sp>
      <p:sp>
        <p:nvSpPr>
          <p:cNvPr id="7" name="TextBox 7"/>
          <p:cNvSpPr txBox="1"/>
          <p:nvPr/>
        </p:nvSpPr>
        <p:spPr>
          <a:xfrm>
            <a:off x="620399" y="1803492"/>
            <a:ext cx="3037064" cy="3605720"/>
          </a:xfrm>
          <a:prstGeom prst="rect">
            <a:avLst/>
          </a:prstGeom>
        </p:spPr>
        <p:txBody>
          <a:bodyPr lIns="0" tIns="0" rIns="0" bIns="0" rtlCol="0" anchor="t">
            <a:spAutoFit/>
          </a:bodyPr>
          <a:lstStyle/>
          <a:p>
            <a:pPr>
              <a:lnSpc>
                <a:spcPts val="4018"/>
              </a:lnSpc>
            </a:pPr>
            <a:r>
              <a:rPr lang="en-US" sz="3940" dirty="0">
                <a:solidFill>
                  <a:srgbClr val="065477"/>
                </a:solidFill>
                <a:latin typeface="Inter Bold"/>
              </a:rPr>
              <a:t>Les obligations de l’employeur selon la législation </a:t>
            </a:r>
          </a:p>
          <a:p>
            <a:pPr>
              <a:lnSpc>
                <a:spcPts val="4018"/>
              </a:lnSpc>
            </a:pPr>
            <a:endParaRPr lang="en-US" sz="3940" dirty="0">
              <a:solidFill>
                <a:srgbClr val="065477"/>
              </a:solidFill>
              <a:latin typeface="Inter Bold"/>
            </a:endParaRPr>
          </a:p>
        </p:txBody>
      </p:sp>
      <p:sp>
        <p:nvSpPr>
          <p:cNvPr id="8" name="TextBox 8"/>
          <p:cNvSpPr txBox="1"/>
          <p:nvPr/>
        </p:nvSpPr>
        <p:spPr>
          <a:xfrm>
            <a:off x="7420169" y="5921522"/>
            <a:ext cx="9839131" cy="3561080"/>
          </a:xfrm>
          <a:prstGeom prst="rect">
            <a:avLst/>
          </a:prstGeom>
        </p:spPr>
        <p:txBody>
          <a:bodyPr lIns="0" tIns="0" rIns="0" bIns="0" rtlCol="0" anchor="t">
            <a:spAutoFit/>
          </a:bodyPr>
          <a:lstStyle/>
          <a:p>
            <a:pPr>
              <a:lnSpc>
                <a:spcPts val="2560"/>
              </a:lnSpc>
              <a:spcBef>
                <a:spcPct val="0"/>
              </a:spcBef>
            </a:pPr>
            <a:r>
              <a:rPr lang="en-US" sz="2000" spc="-50" dirty="0">
                <a:solidFill>
                  <a:srgbClr val="065477"/>
                </a:solidFill>
                <a:latin typeface="Inter"/>
              </a:rPr>
              <a:t>Loi modernisant le régime de santé et de sécurité au travail</a:t>
            </a:r>
          </a:p>
          <a:p>
            <a:pPr>
              <a:lnSpc>
                <a:spcPts val="2560"/>
              </a:lnSpc>
              <a:spcBef>
                <a:spcPct val="0"/>
              </a:spcBef>
            </a:pPr>
            <a:endParaRPr lang="en-US" sz="2000" spc="-50" dirty="0">
              <a:solidFill>
                <a:srgbClr val="065477"/>
              </a:solidFill>
              <a:latin typeface="Inter"/>
            </a:endParaRPr>
          </a:p>
          <a:p>
            <a:pPr>
              <a:lnSpc>
                <a:spcPts val="2560"/>
              </a:lnSpc>
              <a:spcBef>
                <a:spcPct val="0"/>
              </a:spcBef>
            </a:pPr>
            <a:r>
              <a:rPr lang="en-US" sz="2000" spc="-50" dirty="0">
                <a:solidFill>
                  <a:srgbClr val="065477"/>
                </a:solidFill>
                <a:latin typeface="Inter"/>
              </a:rPr>
              <a:t>143. L’article 51 de cette loi est modifié :</a:t>
            </a:r>
          </a:p>
          <a:p>
            <a:pPr>
              <a:lnSpc>
                <a:spcPts val="2560"/>
              </a:lnSpc>
              <a:spcBef>
                <a:spcPct val="0"/>
              </a:spcBef>
            </a:pPr>
            <a:r>
              <a:rPr lang="en-US" sz="2000" spc="-50" dirty="0">
                <a:solidFill>
                  <a:srgbClr val="065477"/>
                </a:solidFill>
                <a:latin typeface="Inter"/>
              </a:rPr>
              <a:t>4° par l’ajout, à la fin, de ce qui suit :</a:t>
            </a:r>
          </a:p>
          <a:p>
            <a:pPr>
              <a:lnSpc>
                <a:spcPts val="2560"/>
              </a:lnSpc>
              <a:spcBef>
                <a:spcPct val="0"/>
              </a:spcBef>
            </a:pPr>
            <a:r>
              <a:rPr lang="en-US" sz="2000" spc="-50" dirty="0">
                <a:solidFill>
                  <a:srgbClr val="065477"/>
                </a:solidFill>
                <a:latin typeface="Inter"/>
              </a:rPr>
              <a:t>« 16° prendre les mesures pour assurer la protection du travailleur exposé sur les lieux de travail à une situation de violence physique ou psychologique, incluant la violence conjugale ou familiale. </a:t>
            </a:r>
          </a:p>
          <a:p>
            <a:pPr>
              <a:lnSpc>
                <a:spcPts val="2560"/>
              </a:lnSpc>
              <a:spcBef>
                <a:spcPct val="0"/>
              </a:spcBef>
            </a:pPr>
            <a:r>
              <a:rPr lang="en-US" sz="2000" spc="-50" dirty="0">
                <a:solidFill>
                  <a:srgbClr val="065477"/>
                </a:solidFill>
                <a:latin typeface="Inter"/>
              </a:rPr>
              <a:t> </a:t>
            </a:r>
          </a:p>
          <a:p>
            <a:pPr>
              <a:lnSpc>
                <a:spcPts val="2560"/>
              </a:lnSpc>
              <a:spcBef>
                <a:spcPct val="0"/>
              </a:spcBef>
            </a:pPr>
            <a:r>
              <a:rPr lang="en-US" sz="2000" spc="-50" dirty="0">
                <a:solidFill>
                  <a:srgbClr val="065477"/>
                </a:solidFill>
                <a:latin typeface="Inter"/>
              </a:rPr>
              <a:t>Aux fins du paragraphe 16° du premier alinéa, dans le cas d’une situation de violence conjugale ou familiale, l’employeur est tenu de prendre les mesures lorsqu’il sait ou devrait raisonnablement savoir que le travailleur est exposé à cette violence. »</a:t>
            </a: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95714">
            <a:off x="5648962" y="6155721"/>
            <a:ext cx="1714783" cy="1286088"/>
          </a:xfrm>
          <a:prstGeom prst="rect">
            <a:avLst/>
          </a:prstGeom>
        </p:spPr>
      </p:pic>
      <p:pic>
        <p:nvPicPr>
          <p:cNvPr id="10" name="Picture 10"/>
          <p:cNvPicPr>
            <a:picLocks noChangeAspect="1"/>
          </p:cNvPicPr>
          <p:nvPr/>
        </p:nvPicPr>
        <p:blipFill>
          <a:blip r:embed="rId6"/>
          <a:srcRect/>
          <a:stretch>
            <a:fillRect/>
          </a:stretch>
        </p:blipFill>
        <p:spPr>
          <a:xfrm rot="5400000">
            <a:off x="5827377" y="6634679"/>
            <a:ext cx="1357955" cy="32817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7516" t="1093" b="26306"/>
          <a:stretch>
            <a:fillRect/>
          </a:stretch>
        </p:blipFill>
        <p:spPr>
          <a:xfrm rot="1880748">
            <a:off x="-2406125" y="-1492898"/>
            <a:ext cx="9137648" cy="12640146"/>
          </a:xfrm>
          <a:prstGeom prst="rect">
            <a:avLst/>
          </a:prstGeom>
        </p:spPr>
      </p:pic>
      <p:pic>
        <p:nvPicPr>
          <p:cNvPr id="3" name="Picture 3"/>
          <p:cNvPicPr>
            <a:picLocks noChangeAspect="1"/>
          </p:cNvPicPr>
          <p:nvPr/>
        </p:nvPicPr>
        <p:blipFill>
          <a:blip r:embed="rId4"/>
          <a:srcRect/>
          <a:stretch>
            <a:fillRect/>
          </a:stretch>
        </p:blipFill>
        <p:spPr>
          <a:xfrm>
            <a:off x="620399" y="534380"/>
            <a:ext cx="829636" cy="829636"/>
          </a:xfrm>
          <a:prstGeom prst="rect">
            <a:avLst/>
          </a:prstGeom>
        </p:spPr>
      </p:pic>
      <p:sp>
        <p:nvSpPr>
          <p:cNvPr id="4" name="TextBox 4"/>
          <p:cNvSpPr txBox="1"/>
          <p:nvPr/>
        </p:nvSpPr>
        <p:spPr>
          <a:xfrm>
            <a:off x="620399" y="8362823"/>
            <a:ext cx="3167743" cy="895477"/>
          </a:xfrm>
          <a:prstGeom prst="rect">
            <a:avLst/>
          </a:prstGeom>
        </p:spPr>
        <p:txBody>
          <a:bodyPr lIns="0" tIns="0" rIns="0" bIns="0" rtlCol="0" anchor="t">
            <a:spAutoFit/>
          </a:bodyPr>
          <a:lstStyle/>
          <a:p>
            <a:pPr>
              <a:lnSpc>
                <a:spcPts val="3584"/>
              </a:lnSpc>
              <a:spcBef>
                <a:spcPct val="0"/>
              </a:spcBef>
            </a:pPr>
            <a:r>
              <a:rPr lang="en-US" sz="2800" spc="-70" dirty="0">
                <a:solidFill>
                  <a:srgbClr val="065477"/>
                </a:solidFill>
                <a:latin typeface="Inter Bold"/>
              </a:rPr>
              <a:t>Outils pour les milieux de travail</a:t>
            </a:r>
          </a:p>
        </p:txBody>
      </p:sp>
      <p:sp>
        <p:nvSpPr>
          <p:cNvPr id="5" name="TextBox 5"/>
          <p:cNvSpPr txBox="1"/>
          <p:nvPr/>
        </p:nvSpPr>
        <p:spPr>
          <a:xfrm>
            <a:off x="620399" y="3390033"/>
            <a:ext cx="2948827" cy="3761059"/>
          </a:xfrm>
          <a:prstGeom prst="rect">
            <a:avLst/>
          </a:prstGeom>
        </p:spPr>
        <p:txBody>
          <a:bodyPr lIns="0" tIns="0" rIns="0" bIns="0" rtlCol="0" anchor="t">
            <a:spAutoFit/>
          </a:bodyPr>
          <a:lstStyle/>
          <a:p>
            <a:pPr>
              <a:lnSpc>
                <a:spcPts val="4965"/>
              </a:lnSpc>
              <a:spcBef>
                <a:spcPct val="0"/>
              </a:spcBef>
            </a:pPr>
            <a:r>
              <a:rPr lang="en-US" sz="3879" spc="-96" dirty="0">
                <a:solidFill>
                  <a:srgbClr val="FFFFFF"/>
                </a:solidFill>
                <a:latin typeface="Inter Bold"/>
              </a:rPr>
              <a:t>Reconnaître les signes de violence conjugale en milieu de travail</a:t>
            </a:r>
          </a:p>
        </p:txBody>
      </p:sp>
      <p:sp>
        <p:nvSpPr>
          <p:cNvPr id="6" name="TextBox 6"/>
          <p:cNvSpPr txBox="1"/>
          <p:nvPr/>
        </p:nvSpPr>
        <p:spPr>
          <a:xfrm>
            <a:off x="4781939" y="710166"/>
            <a:ext cx="12269755" cy="2003425"/>
          </a:xfrm>
          <a:prstGeom prst="rect">
            <a:avLst/>
          </a:prstGeom>
        </p:spPr>
        <p:txBody>
          <a:bodyPr lIns="0" tIns="0" rIns="0" bIns="0" rtlCol="0" anchor="t">
            <a:spAutoFit/>
          </a:bodyPr>
          <a:lstStyle/>
          <a:p>
            <a:pPr>
              <a:lnSpc>
                <a:spcPts val="3200"/>
              </a:lnSpc>
            </a:pPr>
            <a:r>
              <a:rPr lang="en-US" sz="2500" spc="-62" dirty="0">
                <a:solidFill>
                  <a:srgbClr val="005478"/>
                </a:solidFill>
                <a:latin typeface="Inter"/>
              </a:rPr>
              <a:t>Les victimes de violence conjugale hésitent à se confier de peur de ne pas être crues, d’être jugées, ou encore de se faire licencier.</a:t>
            </a:r>
          </a:p>
          <a:p>
            <a:pPr>
              <a:lnSpc>
                <a:spcPts val="3200"/>
              </a:lnSpc>
            </a:pPr>
            <a:endParaRPr lang="en-US" sz="2500" spc="-62" dirty="0">
              <a:solidFill>
                <a:srgbClr val="005478"/>
              </a:solidFill>
              <a:latin typeface="Inter"/>
            </a:endParaRPr>
          </a:p>
          <a:p>
            <a:pPr>
              <a:lnSpc>
                <a:spcPts val="3200"/>
              </a:lnSpc>
            </a:pPr>
            <a:r>
              <a:rPr lang="en-US" sz="2500" spc="-62" dirty="0">
                <a:solidFill>
                  <a:srgbClr val="F16155"/>
                </a:solidFill>
                <a:latin typeface="Inter Bold"/>
              </a:rPr>
              <a:t>Signes qui peuvent vous aider à reconnaître si une femme est victime de violence conjugale : </a:t>
            </a:r>
          </a:p>
        </p:txBody>
      </p:sp>
      <p:sp>
        <p:nvSpPr>
          <p:cNvPr id="7" name="TextBox 7"/>
          <p:cNvSpPr txBox="1"/>
          <p:nvPr/>
        </p:nvSpPr>
        <p:spPr>
          <a:xfrm>
            <a:off x="5516672" y="3009900"/>
            <a:ext cx="8046927" cy="6128344"/>
          </a:xfrm>
          <a:prstGeom prst="rect">
            <a:avLst/>
          </a:prstGeom>
        </p:spPr>
        <p:txBody>
          <a:bodyPr wrap="square" lIns="0" tIns="0" rIns="0" bIns="0" rtlCol="0" anchor="t">
            <a:spAutoFit/>
          </a:bodyPr>
          <a:lstStyle/>
          <a:p>
            <a:pPr marL="539753" lvl="1" indent="-269876">
              <a:lnSpc>
                <a:spcPts val="3200"/>
              </a:lnSpc>
              <a:buFont typeface="Arial"/>
              <a:buChar char="•"/>
            </a:pPr>
            <a:r>
              <a:rPr lang="en-US" sz="2500" spc="-62" dirty="0">
                <a:solidFill>
                  <a:srgbClr val="005478"/>
                </a:solidFill>
                <a:latin typeface="Inter"/>
              </a:rPr>
              <a:t>Elle reçoit de nombreux appels ou messages textes personnels. </a:t>
            </a:r>
          </a:p>
          <a:p>
            <a:pPr marL="539753" lvl="1" indent="-269876">
              <a:lnSpc>
                <a:spcPts val="3200"/>
              </a:lnSpc>
              <a:buFont typeface="Arial"/>
              <a:buChar char="•"/>
            </a:pPr>
            <a:r>
              <a:rPr lang="en-US" sz="2500" spc="-62" dirty="0">
                <a:solidFill>
                  <a:srgbClr val="005478"/>
                </a:solidFill>
                <a:latin typeface="Inter"/>
              </a:rPr>
              <a:t>Son conjoint passe souvent la voir au bureau, il l’attend à la sortie ou dans le stationnement.</a:t>
            </a:r>
          </a:p>
          <a:p>
            <a:pPr marL="539753" lvl="1" indent="-269876">
              <a:lnSpc>
                <a:spcPts val="3200"/>
              </a:lnSpc>
              <a:buFont typeface="Arial"/>
              <a:buChar char="•"/>
            </a:pPr>
            <a:r>
              <a:rPr lang="en-US" sz="2500" spc="-62" dirty="0">
                <a:solidFill>
                  <a:srgbClr val="005478"/>
                </a:solidFill>
                <a:latin typeface="Inter"/>
              </a:rPr>
              <a:t>Elle arrive plus souvent en retard ou doit s’absenter.</a:t>
            </a:r>
          </a:p>
          <a:p>
            <a:pPr marL="539753" lvl="1" indent="-269876">
              <a:lnSpc>
                <a:spcPts val="3200"/>
              </a:lnSpc>
              <a:buFont typeface="Arial"/>
              <a:buChar char="•"/>
            </a:pPr>
            <a:r>
              <a:rPr lang="en-US" sz="2500" spc="-62" dirty="0">
                <a:solidFill>
                  <a:srgbClr val="005478"/>
                </a:solidFill>
                <a:latin typeface="Inter"/>
              </a:rPr>
              <a:t>Elle s’isole du reste de l’équipe et se replie sur elle-même. Elle décline systématiquement les invitations aux activités.</a:t>
            </a:r>
          </a:p>
          <a:p>
            <a:pPr marL="539753" lvl="1" indent="-269876">
              <a:lnSpc>
                <a:spcPts val="3200"/>
              </a:lnSpc>
              <a:buFont typeface="Arial"/>
              <a:buChar char="•"/>
            </a:pPr>
            <a:r>
              <a:rPr lang="en-US" sz="2500" spc="-62" dirty="0">
                <a:solidFill>
                  <a:srgbClr val="005478"/>
                </a:solidFill>
                <a:latin typeface="Inter"/>
              </a:rPr>
              <a:t>Elle n’arrive plus à accomplir toutes ses tâches et à respecter les délais.</a:t>
            </a:r>
          </a:p>
          <a:p>
            <a:pPr marL="539753" lvl="1" indent="-269876">
              <a:lnSpc>
                <a:spcPts val="3200"/>
              </a:lnSpc>
              <a:buFont typeface="Arial"/>
              <a:buChar char="•"/>
            </a:pPr>
            <a:r>
              <a:rPr lang="en-US" sz="2500" spc="-62" dirty="0">
                <a:solidFill>
                  <a:srgbClr val="005478"/>
                </a:solidFill>
                <a:latin typeface="Inter"/>
              </a:rPr>
              <a:t>Elle est toujours sur ses gardes et semble anxieuse.</a:t>
            </a:r>
          </a:p>
          <a:p>
            <a:pPr marL="539753" lvl="1" indent="-269876">
              <a:lnSpc>
                <a:spcPts val="3200"/>
              </a:lnSpc>
              <a:buFont typeface="Arial"/>
              <a:buChar char="•"/>
            </a:pPr>
            <a:r>
              <a:rPr lang="en-US" sz="2500" spc="-62" dirty="0">
                <a:solidFill>
                  <a:srgbClr val="005478"/>
                </a:solidFill>
                <a:latin typeface="Inter"/>
              </a:rPr>
              <a:t>Elle a des fractures ou des blessures visibles.</a:t>
            </a:r>
          </a:p>
          <a:p>
            <a:pPr marL="539753" lvl="1" indent="-269876">
              <a:lnSpc>
                <a:spcPts val="3200"/>
              </a:lnSpc>
              <a:buFont typeface="Arial"/>
              <a:buChar char="•"/>
            </a:pPr>
            <a:r>
              <a:rPr lang="en-US" sz="2500" spc="-62" dirty="0">
                <a:solidFill>
                  <a:srgbClr val="005478"/>
                </a:solidFill>
                <a:latin typeface="Inter"/>
              </a:rPr>
              <a:t>Les collègues reçoivent des appels du conjoint.</a:t>
            </a:r>
          </a:p>
          <a:p>
            <a:pPr marL="539753" lvl="1" indent="-269876">
              <a:lnSpc>
                <a:spcPts val="3200"/>
              </a:lnSpc>
              <a:buFont typeface="Arial"/>
              <a:buChar char="•"/>
            </a:pPr>
            <a:r>
              <a:rPr lang="en-US" sz="2500" spc="-62" dirty="0">
                <a:solidFill>
                  <a:srgbClr val="005478"/>
                </a:solidFill>
                <a:latin typeface="Inter"/>
              </a:rPr>
              <a:t>Elle demande des aménagements au bureau ou des changements d’horaire.</a:t>
            </a:r>
          </a:p>
        </p:txBody>
      </p:sp>
      <p:sp>
        <p:nvSpPr>
          <p:cNvPr id="8" name="TextBox 8"/>
          <p:cNvSpPr txBox="1"/>
          <p:nvPr/>
        </p:nvSpPr>
        <p:spPr>
          <a:xfrm>
            <a:off x="14742367" y="5985002"/>
            <a:ext cx="3146749" cy="3673348"/>
          </a:xfrm>
          <a:prstGeom prst="rect">
            <a:avLst/>
          </a:prstGeom>
        </p:spPr>
        <p:txBody>
          <a:bodyPr lIns="0" tIns="0" rIns="0" bIns="0" rtlCol="0" anchor="t">
            <a:spAutoFit/>
          </a:bodyPr>
          <a:lstStyle/>
          <a:p>
            <a:pPr>
              <a:lnSpc>
                <a:spcPts val="2815"/>
              </a:lnSpc>
              <a:spcBef>
                <a:spcPct val="0"/>
              </a:spcBef>
            </a:pPr>
            <a:r>
              <a:rPr lang="en-US" sz="2199" spc="-54" dirty="0">
                <a:solidFill>
                  <a:srgbClr val="8DD3D5"/>
                </a:solidFill>
                <a:latin typeface="Inter Bold"/>
              </a:rPr>
              <a:t>Vous avez des doutes ?</a:t>
            </a:r>
          </a:p>
          <a:p>
            <a:pPr>
              <a:lnSpc>
                <a:spcPts val="1275"/>
              </a:lnSpc>
            </a:pPr>
            <a:endParaRPr lang="en-US" sz="2199" spc="-54" dirty="0">
              <a:solidFill>
                <a:srgbClr val="8DD3D5"/>
              </a:solidFill>
              <a:latin typeface="Inter Bold"/>
            </a:endParaRPr>
          </a:p>
          <a:p>
            <a:pPr>
              <a:lnSpc>
                <a:spcPts val="2815"/>
              </a:lnSpc>
              <a:spcBef>
                <a:spcPct val="0"/>
              </a:spcBef>
            </a:pPr>
            <a:r>
              <a:rPr lang="en-US" sz="2199" spc="-54" dirty="0">
                <a:solidFill>
                  <a:srgbClr val="8DD3D5"/>
                </a:solidFill>
                <a:latin typeface="Inter"/>
              </a:rPr>
              <a:t>Appelez les intervenantes de nos maisons, elles vous aideront à reconnaître les signes et vous conseilleront sur la meilleure façon d’avoir avoir une attitude aidante. </a:t>
            </a:r>
          </a:p>
        </p:txBody>
      </p:sp>
      <p:pic>
        <p:nvPicPr>
          <p:cNvPr id="9" name="Picture 9"/>
          <p:cNvPicPr>
            <a:picLocks noChangeAspect="1"/>
          </p:cNvPicPr>
          <p:nvPr/>
        </p:nvPicPr>
        <p:blipFill>
          <a:blip r:embed="rId5"/>
          <a:srcRect/>
          <a:stretch>
            <a:fillRect/>
          </a:stretch>
        </p:blipFill>
        <p:spPr>
          <a:xfrm rot="-10800000">
            <a:off x="14742367" y="5471462"/>
            <a:ext cx="773059" cy="18682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7516" t="1093" b="26306"/>
          <a:stretch>
            <a:fillRect/>
          </a:stretch>
        </p:blipFill>
        <p:spPr>
          <a:xfrm rot="1880748">
            <a:off x="-2406125" y="-1492898"/>
            <a:ext cx="9137648" cy="12640146"/>
          </a:xfrm>
          <a:prstGeom prst="rect">
            <a:avLst/>
          </a:prstGeom>
        </p:spPr>
      </p:pic>
      <p:pic>
        <p:nvPicPr>
          <p:cNvPr id="3" name="Picture 3"/>
          <p:cNvPicPr>
            <a:picLocks noChangeAspect="1"/>
          </p:cNvPicPr>
          <p:nvPr/>
        </p:nvPicPr>
        <p:blipFill>
          <a:blip r:embed="rId4"/>
          <a:srcRect/>
          <a:stretch>
            <a:fillRect/>
          </a:stretch>
        </p:blipFill>
        <p:spPr>
          <a:xfrm>
            <a:off x="620399" y="534380"/>
            <a:ext cx="829636" cy="829636"/>
          </a:xfrm>
          <a:prstGeom prst="rect">
            <a:avLst/>
          </a:prstGeom>
        </p:spPr>
      </p:pic>
      <p:sp>
        <p:nvSpPr>
          <p:cNvPr id="4" name="TextBox 4"/>
          <p:cNvSpPr txBox="1"/>
          <p:nvPr/>
        </p:nvSpPr>
        <p:spPr>
          <a:xfrm>
            <a:off x="620399" y="8362823"/>
            <a:ext cx="3167743" cy="895477"/>
          </a:xfrm>
          <a:prstGeom prst="rect">
            <a:avLst/>
          </a:prstGeom>
        </p:spPr>
        <p:txBody>
          <a:bodyPr lIns="0" tIns="0" rIns="0" bIns="0" rtlCol="0" anchor="t">
            <a:spAutoFit/>
          </a:bodyPr>
          <a:lstStyle/>
          <a:p>
            <a:pPr>
              <a:lnSpc>
                <a:spcPts val="3584"/>
              </a:lnSpc>
              <a:spcBef>
                <a:spcPct val="0"/>
              </a:spcBef>
            </a:pPr>
            <a:r>
              <a:rPr lang="en-US" sz="2800" spc="-70" dirty="0">
                <a:solidFill>
                  <a:srgbClr val="065477"/>
                </a:solidFill>
                <a:latin typeface="Inter Bold"/>
              </a:rPr>
              <a:t>Outils pour les milieux de travail</a:t>
            </a:r>
          </a:p>
        </p:txBody>
      </p:sp>
      <p:sp>
        <p:nvSpPr>
          <p:cNvPr id="5" name="TextBox 5"/>
          <p:cNvSpPr txBox="1"/>
          <p:nvPr/>
        </p:nvSpPr>
        <p:spPr>
          <a:xfrm>
            <a:off x="620399" y="3390033"/>
            <a:ext cx="3462011" cy="4389709"/>
          </a:xfrm>
          <a:prstGeom prst="rect">
            <a:avLst/>
          </a:prstGeom>
        </p:spPr>
        <p:txBody>
          <a:bodyPr lIns="0" tIns="0" rIns="0" bIns="0" rtlCol="0" anchor="t">
            <a:spAutoFit/>
          </a:bodyPr>
          <a:lstStyle/>
          <a:p>
            <a:pPr>
              <a:lnSpc>
                <a:spcPts val="4965"/>
              </a:lnSpc>
              <a:spcBef>
                <a:spcPct val="0"/>
              </a:spcBef>
            </a:pPr>
            <a:r>
              <a:rPr lang="en-US" sz="3879" spc="-96" dirty="0">
                <a:solidFill>
                  <a:srgbClr val="FFFFFF"/>
                </a:solidFill>
                <a:latin typeface="Inter Bold"/>
              </a:rPr>
              <a:t>Répondre </a:t>
            </a:r>
          </a:p>
          <a:p>
            <a:pPr>
              <a:lnSpc>
                <a:spcPts val="4965"/>
              </a:lnSpc>
              <a:spcBef>
                <a:spcPct val="0"/>
              </a:spcBef>
            </a:pPr>
            <a:r>
              <a:rPr lang="en-US" sz="3879" spc="-96" dirty="0">
                <a:solidFill>
                  <a:srgbClr val="FFFFFF"/>
                </a:solidFill>
                <a:latin typeface="Inter Bold"/>
              </a:rPr>
              <a:t>et réagir adéquatement à un dévoilement de violence conjugale</a:t>
            </a:r>
          </a:p>
        </p:txBody>
      </p:sp>
      <p:sp>
        <p:nvSpPr>
          <p:cNvPr id="6" name="TextBox 6"/>
          <p:cNvSpPr txBox="1"/>
          <p:nvPr/>
        </p:nvSpPr>
        <p:spPr>
          <a:xfrm>
            <a:off x="7067939" y="1987423"/>
            <a:ext cx="9937102" cy="6538713"/>
          </a:xfrm>
          <a:prstGeom prst="rect">
            <a:avLst/>
          </a:prstGeom>
        </p:spPr>
        <p:txBody>
          <a:bodyPr lIns="0" tIns="0" rIns="0" bIns="0" rtlCol="0" anchor="t">
            <a:spAutoFit/>
          </a:bodyPr>
          <a:lstStyle/>
          <a:p>
            <a:pPr>
              <a:lnSpc>
                <a:spcPts val="3200"/>
              </a:lnSpc>
            </a:pPr>
            <a:r>
              <a:rPr lang="en-US" sz="2500" spc="-62" dirty="0">
                <a:solidFill>
                  <a:srgbClr val="005478"/>
                </a:solidFill>
                <a:latin typeface="Inter"/>
              </a:rPr>
              <a:t>Avant d’agir lors de dévoilements ou d’indices de violence conjugale, il importe d’être conscient de son propre système de valeurs, car cela peut avoir des impacts sur nos manières d’agir et de réagir. Il est important de rester neutre et à l’écoute de la personne concernée. </a:t>
            </a:r>
          </a:p>
          <a:p>
            <a:pPr>
              <a:lnSpc>
                <a:spcPts val="3200"/>
              </a:lnSpc>
            </a:pPr>
            <a:endParaRPr lang="en-US" sz="2500" spc="-62" dirty="0">
              <a:solidFill>
                <a:srgbClr val="005478"/>
              </a:solidFill>
              <a:latin typeface="Inter"/>
            </a:endParaRPr>
          </a:p>
          <a:p>
            <a:pPr>
              <a:lnSpc>
                <a:spcPts val="3200"/>
              </a:lnSpc>
            </a:pPr>
            <a:r>
              <a:rPr lang="en-US" sz="2500" spc="-62" dirty="0">
                <a:solidFill>
                  <a:srgbClr val="005478"/>
                </a:solidFill>
                <a:latin typeface="Inter"/>
              </a:rPr>
              <a:t>Lorsque vous voulez réagir à une situation où des signes de violence conjugale sont observés, vous devez en premier lieu décider d’un moment et d’un endroit opportuns pour en discuter avec la personne.</a:t>
            </a:r>
          </a:p>
          <a:p>
            <a:pPr>
              <a:lnSpc>
                <a:spcPts val="3200"/>
              </a:lnSpc>
            </a:pPr>
            <a:endParaRPr lang="en-US" sz="2500" spc="-62" dirty="0">
              <a:solidFill>
                <a:srgbClr val="005478"/>
              </a:solidFill>
              <a:latin typeface="Inter"/>
            </a:endParaRPr>
          </a:p>
          <a:p>
            <a:pPr>
              <a:lnSpc>
                <a:spcPts val="3200"/>
              </a:lnSpc>
            </a:pPr>
            <a:r>
              <a:rPr lang="en-US" sz="2500" spc="-62" dirty="0">
                <a:solidFill>
                  <a:srgbClr val="005478"/>
                </a:solidFill>
                <a:latin typeface="Inter"/>
              </a:rPr>
              <a:t>Il est ensuite important de toujours commencer ces rencontres en assurant à la personne rencontrée qu’elle dispose de votre soutien et que la rencontre sera confidentielle. </a:t>
            </a:r>
          </a:p>
          <a:p>
            <a:pPr>
              <a:lnSpc>
                <a:spcPts val="3200"/>
              </a:lnSpc>
            </a:pPr>
            <a:endParaRPr lang="en-US" sz="2500" spc="-62" dirty="0">
              <a:solidFill>
                <a:srgbClr val="005478"/>
              </a:solidFill>
              <a:latin typeface="Inter"/>
            </a:endParaRPr>
          </a:p>
          <a:p>
            <a:pPr>
              <a:lnSpc>
                <a:spcPts val="3200"/>
              </a:lnSpc>
            </a:pPr>
            <a:r>
              <a:rPr lang="en-US" sz="2500" spc="-62" dirty="0">
                <a:solidFill>
                  <a:srgbClr val="005478"/>
                </a:solidFill>
                <a:latin typeface="Inter"/>
              </a:rPr>
              <a:t>Il sera probablement difficile pour la victime de s’ouvrir et de discuter de sa situation. Soyez à l’écoute du rythme de la personne et respectez son choix d’en discuter ou non. </a:t>
            </a:r>
          </a:p>
        </p:txBody>
      </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92150" y="2101723"/>
            <a:ext cx="439245" cy="258755"/>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292150" y="4121218"/>
            <a:ext cx="439245" cy="258755"/>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92150" y="5696925"/>
            <a:ext cx="439245" cy="258755"/>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292150" y="7311315"/>
            <a:ext cx="439245" cy="25875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7516" t="1093" b="26306"/>
          <a:stretch>
            <a:fillRect/>
          </a:stretch>
        </p:blipFill>
        <p:spPr>
          <a:xfrm rot="1880748">
            <a:off x="-2406125" y="-1492898"/>
            <a:ext cx="9137648" cy="12640146"/>
          </a:xfrm>
          <a:prstGeom prst="rect">
            <a:avLst/>
          </a:prstGeom>
        </p:spPr>
      </p:pic>
      <p:pic>
        <p:nvPicPr>
          <p:cNvPr id="3" name="Picture 3"/>
          <p:cNvPicPr>
            <a:picLocks noChangeAspect="1"/>
          </p:cNvPicPr>
          <p:nvPr/>
        </p:nvPicPr>
        <p:blipFill>
          <a:blip r:embed="rId4"/>
          <a:srcRect/>
          <a:stretch>
            <a:fillRect/>
          </a:stretch>
        </p:blipFill>
        <p:spPr>
          <a:xfrm>
            <a:off x="620399" y="534380"/>
            <a:ext cx="829636" cy="829636"/>
          </a:xfrm>
          <a:prstGeom prst="rect">
            <a:avLst/>
          </a:prstGeom>
        </p:spPr>
      </p:pic>
      <p:sp>
        <p:nvSpPr>
          <p:cNvPr id="4" name="TextBox 4"/>
          <p:cNvSpPr txBox="1"/>
          <p:nvPr/>
        </p:nvSpPr>
        <p:spPr>
          <a:xfrm>
            <a:off x="620399" y="8362823"/>
            <a:ext cx="3167743" cy="895477"/>
          </a:xfrm>
          <a:prstGeom prst="rect">
            <a:avLst/>
          </a:prstGeom>
        </p:spPr>
        <p:txBody>
          <a:bodyPr lIns="0" tIns="0" rIns="0" bIns="0" rtlCol="0" anchor="t">
            <a:spAutoFit/>
          </a:bodyPr>
          <a:lstStyle/>
          <a:p>
            <a:pPr>
              <a:lnSpc>
                <a:spcPts val="3584"/>
              </a:lnSpc>
              <a:spcBef>
                <a:spcPct val="0"/>
              </a:spcBef>
            </a:pPr>
            <a:r>
              <a:rPr lang="en-US" sz="2800" spc="-70" dirty="0">
                <a:solidFill>
                  <a:srgbClr val="065477"/>
                </a:solidFill>
                <a:latin typeface="Inter Bold"/>
              </a:rPr>
              <a:t>Outils pour les milieux de travail</a:t>
            </a:r>
          </a:p>
        </p:txBody>
      </p:sp>
      <p:sp>
        <p:nvSpPr>
          <p:cNvPr id="5" name="TextBox 5"/>
          <p:cNvSpPr txBox="1"/>
          <p:nvPr/>
        </p:nvSpPr>
        <p:spPr>
          <a:xfrm>
            <a:off x="620399" y="3390033"/>
            <a:ext cx="3462011" cy="4389709"/>
          </a:xfrm>
          <a:prstGeom prst="rect">
            <a:avLst/>
          </a:prstGeom>
        </p:spPr>
        <p:txBody>
          <a:bodyPr lIns="0" tIns="0" rIns="0" bIns="0" rtlCol="0" anchor="t">
            <a:spAutoFit/>
          </a:bodyPr>
          <a:lstStyle/>
          <a:p>
            <a:pPr>
              <a:lnSpc>
                <a:spcPts val="4965"/>
              </a:lnSpc>
              <a:spcBef>
                <a:spcPct val="0"/>
              </a:spcBef>
            </a:pPr>
            <a:r>
              <a:rPr lang="en-US" sz="3879" spc="-96" dirty="0">
                <a:solidFill>
                  <a:srgbClr val="FFFFFF"/>
                </a:solidFill>
                <a:latin typeface="Inter Bold"/>
              </a:rPr>
              <a:t>Répondre </a:t>
            </a:r>
          </a:p>
          <a:p>
            <a:pPr>
              <a:lnSpc>
                <a:spcPts val="4965"/>
              </a:lnSpc>
              <a:spcBef>
                <a:spcPct val="0"/>
              </a:spcBef>
            </a:pPr>
            <a:r>
              <a:rPr lang="en-US" sz="3879" spc="-96" dirty="0">
                <a:solidFill>
                  <a:srgbClr val="FFFFFF"/>
                </a:solidFill>
                <a:latin typeface="Inter Bold"/>
              </a:rPr>
              <a:t>et réagir adéquatement à un dévoilement de violence conjugale</a:t>
            </a:r>
          </a:p>
        </p:txBody>
      </p:sp>
      <p:sp>
        <p:nvSpPr>
          <p:cNvPr id="6" name="TextBox 6"/>
          <p:cNvSpPr txBox="1"/>
          <p:nvPr/>
        </p:nvSpPr>
        <p:spPr>
          <a:xfrm>
            <a:off x="5155163" y="649255"/>
            <a:ext cx="11336694" cy="895477"/>
          </a:xfrm>
          <a:prstGeom prst="rect">
            <a:avLst/>
          </a:prstGeom>
        </p:spPr>
        <p:txBody>
          <a:bodyPr lIns="0" tIns="0" rIns="0" bIns="0" rtlCol="0" anchor="t">
            <a:spAutoFit/>
          </a:bodyPr>
          <a:lstStyle/>
          <a:p>
            <a:pPr>
              <a:lnSpc>
                <a:spcPts val="3584"/>
              </a:lnSpc>
            </a:pPr>
            <a:r>
              <a:rPr lang="en-US" sz="2800" spc="-70" dirty="0">
                <a:solidFill>
                  <a:srgbClr val="005478"/>
                </a:solidFill>
                <a:latin typeface="Inter Bold"/>
              </a:rPr>
              <a:t>Quelques principes à appliquer pour assurer une communication ouverte qui assure confort et confiance lors de la rencontre : </a:t>
            </a:r>
          </a:p>
        </p:txBody>
      </p:sp>
      <p:sp>
        <p:nvSpPr>
          <p:cNvPr id="7" name="TextBox 7"/>
          <p:cNvSpPr txBox="1"/>
          <p:nvPr/>
        </p:nvSpPr>
        <p:spPr>
          <a:xfrm>
            <a:off x="5481735" y="1962562"/>
            <a:ext cx="11777565" cy="4602734"/>
          </a:xfrm>
          <a:prstGeom prst="rect">
            <a:avLst/>
          </a:prstGeom>
        </p:spPr>
        <p:txBody>
          <a:bodyPr lIns="0" tIns="0" rIns="0" bIns="0" rtlCol="0" anchor="t">
            <a:spAutoFit/>
          </a:bodyPr>
          <a:lstStyle/>
          <a:p>
            <a:pPr marL="561342" lvl="1" indent="-280671">
              <a:lnSpc>
                <a:spcPts val="3328"/>
              </a:lnSpc>
              <a:buFont typeface="Arial"/>
              <a:buChar char="•"/>
            </a:pPr>
            <a:r>
              <a:rPr lang="en-US" sz="2600" spc="-65" dirty="0">
                <a:solidFill>
                  <a:srgbClr val="065477"/>
                </a:solidFill>
                <a:latin typeface="Inter"/>
              </a:rPr>
              <a:t>Assurer la personne de votre confidentialité.</a:t>
            </a:r>
          </a:p>
          <a:p>
            <a:pPr marL="561342" lvl="1" indent="-280671">
              <a:lnSpc>
                <a:spcPts val="3328"/>
              </a:lnSpc>
              <a:buFont typeface="Arial"/>
              <a:buChar char="•"/>
            </a:pPr>
            <a:r>
              <a:rPr lang="en-US" sz="2600" spc="-65" dirty="0">
                <a:solidFill>
                  <a:srgbClr val="065477"/>
                </a:solidFill>
                <a:latin typeface="Inter"/>
              </a:rPr>
              <a:t>Décrire le plus clairement possible ce que vous avez vu, entendu ou ressenti sans interpréter les faits.</a:t>
            </a:r>
          </a:p>
          <a:p>
            <a:pPr marL="561342" lvl="1" indent="-280671">
              <a:lnSpc>
                <a:spcPts val="3328"/>
              </a:lnSpc>
              <a:buFont typeface="Arial"/>
              <a:buChar char="•"/>
            </a:pPr>
            <a:r>
              <a:rPr lang="en-US" sz="2600" spc="-65" dirty="0">
                <a:solidFill>
                  <a:srgbClr val="065477"/>
                </a:solidFill>
                <a:latin typeface="Inter"/>
              </a:rPr>
              <a:t>Croire la personne, ne pas remettre en question ce qu’elle ressent ou la faire sentir comme responsable de la violence.</a:t>
            </a:r>
          </a:p>
          <a:p>
            <a:pPr marL="561342" lvl="1" indent="-280671">
              <a:lnSpc>
                <a:spcPts val="3328"/>
              </a:lnSpc>
              <a:buFont typeface="Arial"/>
              <a:buChar char="•"/>
            </a:pPr>
            <a:r>
              <a:rPr lang="en-US" sz="2600" spc="-65" dirty="0">
                <a:solidFill>
                  <a:srgbClr val="065477"/>
                </a:solidFill>
                <a:latin typeface="Inter"/>
              </a:rPr>
              <a:t>Rassurer la personne.</a:t>
            </a:r>
          </a:p>
          <a:p>
            <a:pPr marL="561342" lvl="1" indent="-280671">
              <a:lnSpc>
                <a:spcPts val="3328"/>
              </a:lnSpc>
              <a:buFont typeface="Arial"/>
              <a:buChar char="•"/>
            </a:pPr>
            <a:r>
              <a:rPr lang="en-US" sz="2600" spc="-65" dirty="0">
                <a:solidFill>
                  <a:srgbClr val="065477"/>
                </a:solidFill>
                <a:latin typeface="Inter"/>
              </a:rPr>
              <a:t>Laisser la personne prendre ses propres décisions.</a:t>
            </a:r>
          </a:p>
          <a:p>
            <a:pPr marL="561342" lvl="1" indent="-280671">
              <a:lnSpc>
                <a:spcPts val="3328"/>
              </a:lnSpc>
              <a:buFont typeface="Arial"/>
              <a:buChar char="•"/>
            </a:pPr>
            <a:r>
              <a:rPr lang="en-US" sz="2600" spc="-65" dirty="0">
                <a:solidFill>
                  <a:srgbClr val="065477"/>
                </a:solidFill>
                <a:latin typeface="Inter"/>
              </a:rPr>
              <a:t>Préciser que des gens sont prêts à l’aider et que des ressources existent.</a:t>
            </a:r>
          </a:p>
          <a:p>
            <a:pPr marL="561342" lvl="1" indent="-280671">
              <a:lnSpc>
                <a:spcPts val="3328"/>
              </a:lnSpc>
              <a:buFont typeface="Arial"/>
              <a:buChar char="•"/>
            </a:pPr>
            <a:r>
              <a:rPr lang="en-US" sz="2600" spc="-65" dirty="0">
                <a:solidFill>
                  <a:srgbClr val="065477"/>
                </a:solidFill>
                <a:latin typeface="Inter"/>
              </a:rPr>
              <a:t>Remercier la personne de vous avoir fait confiance. Il peut être très difficile pour une victime de parler de sa situation. </a:t>
            </a:r>
          </a:p>
          <a:p>
            <a:pPr marL="561342" lvl="1" indent="-280671">
              <a:lnSpc>
                <a:spcPts val="3328"/>
              </a:lnSpc>
              <a:buFont typeface="Arial"/>
              <a:buChar char="•"/>
            </a:pPr>
            <a:r>
              <a:rPr lang="en-US" sz="2600" spc="-65" dirty="0">
                <a:solidFill>
                  <a:srgbClr val="065477"/>
                </a:solidFill>
                <a:latin typeface="Inter"/>
              </a:rPr>
              <a:t>Respecter vos propres limites. </a:t>
            </a:r>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682165" y="7193239"/>
            <a:ext cx="3284933" cy="2463700"/>
          </a:xfrm>
          <a:prstGeom prst="rect">
            <a:avLst/>
          </a:prstGeom>
        </p:spPr>
      </p:pic>
      <p:sp>
        <p:nvSpPr>
          <p:cNvPr id="9" name="TextBox 9"/>
          <p:cNvSpPr txBox="1"/>
          <p:nvPr/>
        </p:nvSpPr>
        <p:spPr>
          <a:xfrm>
            <a:off x="5882255" y="7553754"/>
            <a:ext cx="2928472" cy="1704569"/>
          </a:xfrm>
          <a:prstGeom prst="rect">
            <a:avLst/>
          </a:prstGeom>
        </p:spPr>
        <p:txBody>
          <a:bodyPr lIns="0" tIns="0" rIns="0" bIns="0" rtlCol="0" anchor="t">
            <a:spAutoFit/>
          </a:bodyPr>
          <a:lstStyle/>
          <a:p>
            <a:pPr algn="ctr">
              <a:lnSpc>
                <a:spcPts val="2753"/>
              </a:lnSpc>
              <a:spcBef>
                <a:spcPct val="0"/>
              </a:spcBef>
            </a:pPr>
            <a:r>
              <a:rPr lang="en-US" sz="2151" spc="-53" dirty="0">
                <a:solidFill>
                  <a:srgbClr val="FFFFFF"/>
                </a:solidFill>
                <a:latin typeface="Inter"/>
              </a:rPr>
              <a:t>« J’ai entendu que… » (ex. : « J’ai entendu que vous recevez plusieurs appels par jour de votre conjoint. »)</a:t>
            </a:r>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177055" y="7193239"/>
            <a:ext cx="3284933" cy="2463700"/>
          </a:xfrm>
          <a:prstGeom prst="rect">
            <a:avLst/>
          </a:prstGeom>
        </p:spPr>
      </p:pic>
      <p:sp>
        <p:nvSpPr>
          <p:cNvPr id="11" name="TextBox 11"/>
          <p:cNvSpPr txBox="1"/>
          <p:nvPr/>
        </p:nvSpPr>
        <p:spPr>
          <a:xfrm>
            <a:off x="9355285" y="8017555"/>
            <a:ext cx="2928472" cy="680145"/>
          </a:xfrm>
          <a:prstGeom prst="rect">
            <a:avLst/>
          </a:prstGeom>
        </p:spPr>
        <p:txBody>
          <a:bodyPr lIns="0" tIns="0" rIns="0" bIns="0" rtlCol="0" anchor="t">
            <a:spAutoFit/>
          </a:bodyPr>
          <a:lstStyle/>
          <a:p>
            <a:pPr algn="ctr">
              <a:lnSpc>
                <a:spcPts val="2753"/>
              </a:lnSpc>
              <a:spcBef>
                <a:spcPct val="0"/>
              </a:spcBef>
            </a:pPr>
            <a:r>
              <a:rPr lang="en-US" sz="2151" spc="-53" dirty="0">
                <a:solidFill>
                  <a:srgbClr val="FFFFFF"/>
                </a:solidFill>
                <a:latin typeface="Inter"/>
              </a:rPr>
              <a:t>« Je suis préoccupé·e par votre situation. »</a:t>
            </a:r>
          </a:p>
        </p:txBody>
      </p:sp>
      <p:sp>
        <p:nvSpPr>
          <p:cNvPr id="13" name="TextBox 13"/>
          <p:cNvSpPr txBox="1"/>
          <p:nvPr/>
        </p:nvSpPr>
        <p:spPr>
          <a:xfrm>
            <a:off x="12858152" y="7408690"/>
            <a:ext cx="2928472" cy="2046044"/>
          </a:xfrm>
          <a:prstGeom prst="rect">
            <a:avLst/>
          </a:prstGeom>
        </p:spPr>
        <p:txBody>
          <a:bodyPr lIns="0" tIns="0" rIns="0" bIns="0" rtlCol="0" anchor="t">
            <a:spAutoFit/>
          </a:bodyPr>
          <a:lstStyle/>
          <a:p>
            <a:pPr algn="ctr">
              <a:lnSpc>
                <a:spcPts val="2753"/>
              </a:lnSpc>
              <a:spcBef>
                <a:spcPct val="0"/>
              </a:spcBef>
            </a:pPr>
            <a:r>
              <a:rPr lang="en-US" sz="2151" spc="-53" dirty="0">
                <a:solidFill>
                  <a:srgbClr val="FFFFFF"/>
                </a:solidFill>
                <a:latin typeface="Inter"/>
              </a:rPr>
              <a:t>« Les maisons d’aide</a:t>
            </a:r>
          </a:p>
          <a:p>
            <a:pPr algn="ctr">
              <a:lnSpc>
                <a:spcPts val="2753"/>
              </a:lnSpc>
              <a:spcBef>
                <a:spcPct val="0"/>
              </a:spcBef>
            </a:pPr>
            <a:r>
              <a:rPr lang="en-US" sz="2151" spc="-53" dirty="0">
                <a:solidFill>
                  <a:srgbClr val="FFFFFF"/>
                </a:solidFill>
                <a:latin typeface="Inter"/>
              </a:rPr>
              <a:t>et d’hébergement peuvent vous soutenir dans le processus, peu importe ce que vous décidez.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7516" t="1093" b="26306"/>
          <a:stretch>
            <a:fillRect/>
          </a:stretch>
        </p:blipFill>
        <p:spPr>
          <a:xfrm rot="1880748">
            <a:off x="-2406125" y="-1492898"/>
            <a:ext cx="9137648" cy="12640146"/>
          </a:xfrm>
          <a:prstGeom prst="rect">
            <a:avLst/>
          </a:prstGeom>
        </p:spPr>
      </p:pic>
      <p:pic>
        <p:nvPicPr>
          <p:cNvPr id="3" name="Picture 3"/>
          <p:cNvPicPr>
            <a:picLocks noChangeAspect="1"/>
          </p:cNvPicPr>
          <p:nvPr/>
        </p:nvPicPr>
        <p:blipFill>
          <a:blip r:embed="rId4"/>
          <a:srcRect/>
          <a:stretch>
            <a:fillRect/>
          </a:stretch>
        </p:blipFill>
        <p:spPr>
          <a:xfrm>
            <a:off x="620399" y="534380"/>
            <a:ext cx="829636" cy="829636"/>
          </a:xfrm>
          <a:prstGeom prst="rect">
            <a:avLst/>
          </a:prstGeom>
        </p:spPr>
      </p:pic>
      <p:sp>
        <p:nvSpPr>
          <p:cNvPr id="4" name="TextBox 4"/>
          <p:cNvSpPr txBox="1"/>
          <p:nvPr/>
        </p:nvSpPr>
        <p:spPr>
          <a:xfrm>
            <a:off x="620399" y="8362823"/>
            <a:ext cx="3167743" cy="895477"/>
          </a:xfrm>
          <a:prstGeom prst="rect">
            <a:avLst/>
          </a:prstGeom>
        </p:spPr>
        <p:txBody>
          <a:bodyPr lIns="0" tIns="0" rIns="0" bIns="0" rtlCol="0" anchor="t">
            <a:spAutoFit/>
          </a:bodyPr>
          <a:lstStyle/>
          <a:p>
            <a:pPr>
              <a:lnSpc>
                <a:spcPts val="3584"/>
              </a:lnSpc>
              <a:spcBef>
                <a:spcPct val="0"/>
              </a:spcBef>
            </a:pPr>
            <a:r>
              <a:rPr lang="en-US" sz="2800" spc="-70" dirty="0">
                <a:solidFill>
                  <a:srgbClr val="065477"/>
                </a:solidFill>
                <a:latin typeface="Inter Bold"/>
              </a:rPr>
              <a:t>Outils pour les milieux de travail</a:t>
            </a:r>
          </a:p>
        </p:txBody>
      </p:sp>
      <p:sp>
        <p:nvSpPr>
          <p:cNvPr id="5" name="TextBox 5"/>
          <p:cNvSpPr txBox="1"/>
          <p:nvPr/>
        </p:nvSpPr>
        <p:spPr>
          <a:xfrm>
            <a:off x="620399" y="3390033"/>
            <a:ext cx="3462011" cy="4389709"/>
          </a:xfrm>
          <a:prstGeom prst="rect">
            <a:avLst/>
          </a:prstGeom>
        </p:spPr>
        <p:txBody>
          <a:bodyPr lIns="0" tIns="0" rIns="0" bIns="0" rtlCol="0" anchor="t">
            <a:spAutoFit/>
          </a:bodyPr>
          <a:lstStyle/>
          <a:p>
            <a:pPr>
              <a:lnSpc>
                <a:spcPts val="4965"/>
              </a:lnSpc>
              <a:spcBef>
                <a:spcPct val="0"/>
              </a:spcBef>
            </a:pPr>
            <a:r>
              <a:rPr lang="en-US" sz="3879" spc="-96" dirty="0">
                <a:solidFill>
                  <a:srgbClr val="FFFFFF"/>
                </a:solidFill>
                <a:latin typeface="Inter Bold"/>
              </a:rPr>
              <a:t>Répondre </a:t>
            </a:r>
          </a:p>
          <a:p>
            <a:pPr>
              <a:lnSpc>
                <a:spcPts val="4965"/>
              </a:lnSpc>
              <a:spcBef>
                <a:spcPct val="0"/>
              </a:spcBef>
            </a:pPr>
            <a:r>
              <a:rPr lang="en-US" sz="3879" spc="-96" dirty="0">
                <a:solidFill>
                  <a:srgbClr val="FFFFFF"/>
                </a:solidFill>
                <a:latin typeface="Inter Bold"/>
              </a:rPr>
              <a:t>et réagir adéquatement à un dévoilement de violence conjugale</a:t>
            </a:r>
          </a:p>
        </p:txBody>
      </p:sp>
      <p:sp>
        <p:nvSpPr>
          <p:cNvPr id="6" name="TextBox 6"/>
          <p:cNvSpPr txBox="1"/>
          <p:nvPr/>
        </p:nvSpPr>
        <p:spPr>
          <a:xfrm>
            <a:off x="5155163" y="1000125"/>
            <a:ext cx="11336694" cy="895477"/>
          </a:xfrm>
          <a:prstGeom prst="rect">
            <a:avLst/>
          </a:prstGeom>
        </p:spPr>
        <p:txBody>
          <a:bodyPr lIns="0" tIns="0" rIns="0" bIns="0" rtlCol="0" anchor="t">
            <a:spAutoFit/>
          </a:bodyPr>
          <a:lstStyle/>
          <a:p>
            <a:pPr>
              <a:lnSpc>
                <a:spcPts val="3584"/>
              </a:lnSpc>
            </a:pPr>
            <a:r>
              <a:rPr lang="en-US" sz="2800" spc="-70" dirty="0">
                <a:solidFill>
                  <a:srgbClr val="005478"/>
                </a:solidFill>
                <a:latin typeface="Inter"/>
              </a:rPr>
              <a:t>Nous pouvons être des alliés lorsque nous sommes témoins des signes de violence.</a:t>
            </a:r>
          </a:p>
        </p:txBody>
      </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395714">
            <a:off x="6133707" y="4569331"/>
            <a:ext cx="5355962" cy="4016972"/>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395714">
            <a:off x="11359984" y="4569331"/>
            <a:ext cx="5355962" cy="4016972"/>
          </a:xfrm>
          <a:prstGeom prst="rect">
            <a:avLst/>
          </a:prstGeom>
        </p:spPr>
      </p:pic>
      <p:sp>
        <p:nvSpPr>
          <p:cNvPr id="9" name="TextBox 9"/>
          <p:cNvSpPr txBox="1"/>
          <p:nvPr/>
        </p:nvSpPr>
        <p:spPr>
          <a:xfrm>
            <a:off x="6799865" y="2706119"/>
            <a:ext cx="2795384" cy="1191216"/>
          </a:xfrm>
          <a:prstGeom prst="rect">
            <a:avLst/>
          </a:prstGeom>
        </p:spPr>
        <p:txBody>
          <a:bodyPr lIns="0" tIns="0" rIns="0" bIns="0" rtlCol="0" anchor="t">
            <a:spAutoFit/>
          </a:bodyPr>
          <a:lstStyle/>
          <a:p>
            <a:pPr>
              <a:lnSpc>
                <a:spcPts val="3124"/>
              </a:lnSpc>
            </a:pPr>
            <a:r>
              <a:rPr lang="en-US" sz="2920" spc="-73" dirty="0">
                <a:solidFill>
                  <a:srgbClr val="F16155"/>
                </a:solidFill>
                <a:latin typeface="Inter Bold"/>
              </a:rPr>
              <a:t>Chacun.e d’entre nous </a:t>
            </a:r>
          </a:p>
          <a:p>
            <a:pPr>
              <a:lnSpc>
                <a:spcPts val="3124"/>
              </a:lnSpc>
            </a:pPr>
            <a:endParaRPr lang="en-US" sz="2920" spc="-73" dirty="0">
              <a:solidFill>
                <a:srgbClr val="F16155"/>
              </a:solidFill>
              <a:latin typeface="Inter Bold"/>
            </a:endParaRPr>
          </a:p>
        </p:txBody>
      </p:sp>
      <p:sp>
        <p:nvSpPr>
          <p:cNvPr id="10" name="TextBox 10"/>
          <p:cNvSpPr txBox="1"/>
          <p:nvPr/>
        </p:nvSpPr>
        <p:spPr>
          <a:xfrm>
            <a:off x="7104721" y="4402498"/>
            <a:ext cx="3413934" cy="4331589"/>
          </a:xfrm>
          <a:prstGeom prst="rect">
            <a:avLst/>
          </a:prstGeom>
        </p:spPr>
        <p:txBody>
          <a:bodyPr lIns="0" tIns="0" rIns="0" bIns="0" rtlCol="0" anchor="t">
            <a:spAutoFit/>
          </a:bodyPr>
          <a:lstStyle>
            <a:defPPr>
              <a:defRPr lang="en-US"/>
            </a:defPPr>
            <a:lvl2pPr marL="453395" lvl="1" indent="-226697">
              <a:lnSpc>
                <a:spcPts val="2688"/>
              </a:lnSpc>
              <a:buFont typeface="Arial"/>
              <a:buChar char="•"/>
              <a:defRPr sz="2100" spc="-52">
                <a:solidFill>
                  <a:srgbClr val="FFFFFF"/>
                </a:solidFill>
                <a:latin typeface="Inter Bold"/>
              </a:defRPr>
            </a:lvl2pPr>
          </a:lstStyle>
          <a:p>
            <a:pPr lvl="1"/>
            <a:r>
              <a:rPr lang="en-US" dirty="0"/>
              <a:t>Comment pouvons nous jouer un rôle actif dans le changement des normes de notre culture qui encouragent  les abus? </a:t>
            </a:r>
          </a:p>
          <a:p>
            <a:pPr lvl="1"/>
            <a:r>
              <a:rPr lang="en-US" dirty="0"/>
              <a:t>Comment mes actions, en tant qu’individu ou en tant que membre d’un groupe, encouragent le respect pour les droits des femmes? </a:t>
            </a:r>
          </a:p>
        </p:txBody>
      </p:sp>
      <p:sp>
        <p:nvSpPr>
          <p:cNvPr id="11" name="TextBox 11"/>
          <p:cNvSpPr txBox="1"/>
          <p:nvPr/>
        </p:nvSpPr>
        <p:spPr>
          <a:xfrm>
            <a:off x="12389315" y="4423980"/>
            <a:ext cx="3297301" cy="2400465"/>
          </a:xfrm>
          <a:prstGeom prst="rect">
            <a:avLst/>
          </a:prstGeom>
        </p:spPr>
        <p:txBody>
          <a:bodyPr lIns="0" tIns="0" rIns="0" bIns="0" rtlCol="0" anchor="t">
            <a:spAutoFit/>
          </a:bodyPr>
          <a:lstStyle/>
          <a:p>
            <a:pPr marL="453395" lvl="1" indent="-226697">
              <a:lnSpc>
                <a:spcPts val="2688"/>
              </a:lnSpc>
              <a:buFont typeface="Arial"/>
              <a:buChar char="•"/>
            </a:pPr>
            <a:r>
              <a:rPr lang="en-US" sz="2100" spc="-52" dirty="0">
                <a:solidFill>
                  <a:srgbClr val="FFFFFF"/>
                </a:solidFill>
                <a:latin typeface="Inter Bold"/>
              </a:rPr>
              <a:t>Trouver un moment opportun et nommes ses inquiétudes, ses observations. </a:t>
            </a:r>
          </a:p>
          <a:p>
            <a:pPr marL="453395" lvl="1" indent="-226697">
              <a:lnSpc>
                <a:spcPts val="2688"/>
              </a:lnSpc>
              <a:spcBef>
                <a:spcPct val="0"/>
              </a:spcBef>
              <a:buFont typeface="Arial"/>
              <a:buChar char="•"/>
            </a:pPr>
            <a:r>
              <a:rPr lang="en-US" sz="2100" spc="-52" dirty="0">
                <a:solidFill>
                  <a:srgbClr val="FFFFFF"/>
                </a:solidFill>
                <a:latin typeface="Inter Bold"/>
              </a:rPr>
              <a:t>Offrir son soutien et référer vers des ressources adaptées. </a:t>
            </a:r>
          </a:p>
        </p:txBody>
      </p:sp>
      <p:sp>
        <p:nvSpPr>
          <p:cNvPr id="12" name="TextBox 12"/>
          <p:cNvSpPr txBox="1"/>
          <p:nvPr/>
        </p:nvSpPr>
        <p:spPr>
          <a:xfrm>
            <a:off x="12026143" y="2706119"/>
            <a:ext cx="2795384" cy="800691"/>
          </a:xfrm>
          <a:prstGeom prst="rect">
            <a:avLst/>
          </a:prstGeom>
        </p:spPr>
        <p:txBody>
          <a:bodyPr lIns="0" tIns="0" rIns="0" bIns="0" rtlCol="0" anchor="t">
            <a:spAutoFit/>
          </a:bodyPr>
          <a:lstStyle/>
          <a:p>
            <a:pPr>
              <a:lnSpc>
                <a:spcPts val="3124"/>
              </a:lnSpc>
            </a:pPr>
            <a:r>
              <a:rPr lang="en-US" sz="2920" spc="-73" dirty="0">
                <a:solidFill>
                  <a:srgbClr val="F16155"/>
                </a:solidFill>
                <a:latin typeface="Inter Bold"/>
              </a:rPr>
              <a:t>Employé</a:t>
            </a:r>
          </a:p>
          <a:p>
            <a:pPr>
              <a:lnSpc>
                <a:spcPts val="3124"/>
              </a:lnSpc>
            </a:pPr>
            <a:r>
              <a:rPr lang="en-US" sz="2920" spc="-73" dirty="0">
                <a:solidFill>
                  <a:srgbClr val="F16155"/>
                </a:solidFill>
                <a:latin typeface="Inter Bold"/>
              </a:rPr>
              <a:t>violent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49587" y="-3077752"/>
            <a:ext cx="16442503" cy="1644250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65477"/>
            </a:solidFill>
          </p:spPr>
        </p:sp>
      </p:grpSp>
      <p:pic>
        <p:nvPicPr>
          <p:cNvPr id="4" name="Picture 4"/>
          <p:cNvPicPr>
            <a:picLocks noChangeAspect="1"/>
          </p:cNvPicPr>
          <p:nvPr/>
        </p:nvPicPr>
        <p:blipFill>
          <a:blip r:embed="rId2"/>
          <a:srcRect/>
          <a:stretch>
            <a:fillRect/>
          </a:stretch>
        </p:blipFill>
        <p:spPr>
          <a:xfrm>
            <a:off x="620399" y="534380"/>
            <a:ext cx="829636" cy="829636"/>
          </a:xfrm>
          <a:prstGeom prst="rect">
            <a:avLst/>
          </a:prstGeom>
        </p:spPr>
      </p:pic>
      <p:pic>
        <p:nvPicPr>
          <p:cNvPr id="5" name="Picture 5"/>
          <p:cNvPicPr>
            <a:picLocks noChangeAspect="1"/>
          </p:cNvPicPr>
          <p:nvPr/>
        </p:nvPicPr>
        <p:blipFill>
          <a:blip r:embed="rId3"/>
          <a:srcRect/>
          <a:stretch>
            <a:fillRect/>
          </a:stretch>
        </p:blipFill>
        <p:spPr>
          <a:xfrm>
            <a:off x="11966332" y="-3855481"/>
            <a:ext cx="7698111" cy="7710963"/>
          </a:xfrm>
          <a:prstGeom prst="rect">
            <a:avLst/>
          </a:prstGeom>
        </p:spPr>
      </p:pic>
      <p:sp>
        <p:nvSpPr>
          <p:cNvPr id="6" name="TextBox 6"/>
          <p:cNvSpPr txBox="1"/>
          <p:nvPr/>
        </p:nvSpPr>
        <p:spPr>
          <a:xfrm>
            <a:off x="14692916" y="6183839"/>
            <a:ext cx="3154146" cy="3387011"/>
          </a:xfrm>
          <a:prstGeom prst="rect">
            <a:avLst/>
          </a:prstGeom>
        </p:spPr>
        <p:txBody>
          <a:bodyPr lIns="0" tIns="0" rIns="0" bIns="0" rtlCol="0" anchor="t">
            <a:spAutoFit/>
          </a:bodyPr>
          <a:lstStyle/>
          <a:p>
            <a:pPr algn="r">
              <a:lnSpc>
                <a:spcPts val="4537"/>
              </a:lnSpc>
              <a:spcBef>
                <a:spcPct val="0"/>
              </a:spcBef>
            </a:pPr>
            <a:r>
              <a:rPr lang="en-US" sz="3544" spc="-88" dirty="0">
                <a:solidFill>
                  <a:srgbClr val="8DD3D5"/>
                </a:solidFill>
                <a:latin typeface="Inter Bold"/>
              </a:rPr>
              <a:t>Mesures et outils pour les employeurs, les ressources humaines et les syndicats </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14094" y="2806695"/>
            <a:ext cx="557164" cy="32822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003003" y="2806695"/>
            <a:ext cx="557164" cy="32822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752439" y="2806695"/>
            <a:ext cx="557164" cy="328220"/>
          </a:xfrm>
          <a:prstGeom prst="rect">
            <a:avLst/>
          </a:prstGeom>
        </p:spPr>
      </p:pic>
      <p:sp>
        <p:nvSpPr>
          <p:cNvPr id="10" name="TextBox 10"/>
          <p:cNvSpPr txBox="1"/>
          <p:nvPr/>
        </p:nvSpPr>
        <p:spPr>
          <a:xfrm>
            <a:off x="969304" y="3487916"/>
            <a:ext cx="3246917" cy="4084706"/>
          </a:xfrm>
          <a:prstGeom prst="rect">
            <a:avLst/>
          </a:prstGeom>
        </p:spPr>
        <p:txBody>
          <a:bodyPr lIns="0" tIns="0" rIns="0" bIns="0" rtlCol="0" anchor="t">
            <a:spAutoFit/>
          </a:bodyPr>
          <a:lstStyle/>
          <a:p>
            <a:pPr marL="0" lvl="0" indent="0">
              <a:lnSpc>
                <a:spcPts val="3233"/>
              </a:lnSpc>
            </a:pPr>
            <a:r>
              <a:rPr lang="en-US" sz="2309" spc="-23" dirty="0">
                <a:solidFill>
                  <a:srgbClr val="FFFFFF"/>
                </a:solidFill>
                <a:latin typeface="Inter"/>
              </a:rPr>
              <a:t>Les employeurs, les syndicats et les ressources humaines jouent un rôle essentiel pour créer un milieu de travail où les employées se sentent en sécurité, soutenues et valorisées. </a:t>
            </a:r>
          </a:p>
          <a:p>
            <a:pPr marL="0" lvl="0" indent="0">
              <a:lnSpc>
                <a:spcPts val="3233"/>
              </a:lnSpc>
            </a:pPr>
            <a:endParaRPr lang="en-US" sz="2309" spc="-23" dirty="0">
              <a:solidFill>
                <a:srgbClr val="FFFFFF"/>
              </a:solidFill>
              <a:latin typeface="Inter"/>
            </a:endParaRPr>
          </a:p>
        </p:txBody>
      </p:sp>
      <p:sp>
        <p:nvSpPr>
          <p:cNvPr id="11" name="TextBox 11"/>
          <p:cNvSpPr txBox="1"/>
          <p:nvPr/>
        </p:nvSpPr>
        <p:spPr>
          <a:xfrm>
            <a:off x="9752439" y="3487916"/>
            <a:ext cx="3686671" cy="4903856"/>
          </a:xfrm>
          <a:prstGeom prst="rect">
            <a:avLst/>
          </a:prstGeom>
        </p:spPr>
        <p:txBody>
          <a:bodyPr lIns="0" tIns="0" rIns="0" bIns="0" rtlCol="0" anchor="t">
            <a:spAutoFit/>
          </a:bodyPr>
          <a:lstStyle/>
          <a:p>
            <a:pPr marL="0" lvl="0" indent="0">
              <a:lnSpc>
                <a:spcPts val="3233"/>
              </a:lnSpc>
            </a:pPr>
            <a:r>
              <a:rPr lang="en-US" sz="2309" spc="-23" dirty="0">
                <a:solidFill>
                  <a:srgbClr val="FFFFFF"/>
                </a:solidFill>
                <a:latin typeface="Inter"/>
              </a:rPr>
              <a:t>Pour les femmes vivant une situation de violence conjugale, travailler dans un milieu de travail sensibilisé facilitera leur dévoilement. Elles se sentiront accompagnées dans leur processus de reprise de pouvoir et elles craindront moins de perdre leur emploi. </a:t>
            </a:r>
          </a:p>
          <a:p>
            <a:pPr marL="0" lvl="0" indent="0">
              <a:lnSpc>
                <a:spcPts val="3233"/>
              </a:lnSpc>
            </a:pPr>
            <a:endParaRPr lang="en-US" sz="2309" spc="-23" dirty="0">
              <a:solidFill>
                <a:srgbClr val="FFFFFF"/>
              </a:solidFill>
              <a:latin typeface="Inter"/>
            </a:endParaRPr>
          </a:p>
        </p:txBody>
      </p:sp>
      <p:sp>
        <p:nvSpPr>
          <p:cNvPr id="12" name="TextBox 12"/>
          <p:cNvSpPr txBox="1"/>
          <p:nvPr/>
        </p:nvSpPr>
        <p:spPr>
          <a:xfrm>
            <a:off x="5003003" y="3487916"/>
            <a:ext cx="3879263" cy="5723006"/>
          </a:xfrm>
          <a:prstGeom prst="rect">
            <a:avLst/>
          </a:prstGeom>
        </p:spPr>
        <p:txBody>
          <a:bodyPr lIns="0" tIns="0" rIns="0" bIns="0" rtlCol="0" anchor="t">
            <a:spAutoFit/>
          </a:bodyPr>
          <a:lstStyle/>
          <a:p>
            <a:pPr marL="0" lvl="0" indent="0">
              <a:lnSpc>
                <a:spcPts val="3233"/>
              </a:lnSpc>
            </a:pPr>
            <a:r>
              <a:rPr lang="en-US" sz="2309" spc="-23" dirty="0">
                <a:solidFill>
                  <a:srgbClr val="FFFFFF"/>
                </a:solidFill>
                <a:latin typeface="Inter"/>
              </a:rPr>
              <a:t>La mise en place de mesures de sensibilisation à la violence conjugale et d’accompagnement pour les victimes permettra à tout le personnel de se sentir mieux outillé sur la problématique et sur les attitudes appropriées et aidantes pour soutenir leurs collègues victimes de violence conjugale ou de savoir vers qui se tourner. </a:t>
            </a:r>
          </a:p>
          <a:p>
            <a:pPr marL="0" lvl="0" indent="0">
              <a:lnSpc>
                <a:spcPts val="3233"/>
              </a:lnSpc>
            </a:pPr>
            <a:endParaRPr lang="en-US" sz="2309" spc="-23" dirty="0">
              <a:solidFill>
                <a:srgbClr val="FFFFFF"/>
              </a:solidFill>
              <a:latin typeface="Inte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49587" y="-3077752"/>
            <a:ext cx="16442503" cy="1644250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65477"/>
            </a:solidFill>
          </p:spPr>
        </p:sp>
      </p:grpSp>
      <p:pic>
        <p:nvPicPr>
          <p:cNvPr id="4" name="Picture 4"/>
          <p:cNvPicPr>
            <a:picLocks noChangeAspect="1"/>
          </p:cNvPicPr>
          <p:nvPr/>
        </p:nvPicPr>
        <p:blipFill>
          <a:blip r:embed="rId2"/>
          <a:srcRect/>
          <a:stretch>
            <a:fillRect/>
          </a:stretch>
        </p:blipFill>
        <p:spPr>
          <a:xfrm>
            <a:off x="620399" y="534380"/>
            <a:ext cx="829636" cy="829636"/>
          </a:xfrm>
          <a:prstGeom prst="rect">
            <a:avLst/>
          </a:prstGeom>
        </p:spPr>
      </p:pic>
      <p:pic>
        <p:nvPicPr>
          <p:cNvPr id="5" name="Picture 5"/>
          <p:cNvPicPr>
            <a:picLocks noChangeAspect="1"/>
          </p:cNvPicPr>
          <p:nvPr/>
        </p:nvPicPr>
        <p:blipFill>
          <a:blip r:embed="rId3"/>
          <a:srcRect/>
          <a:stretch>
            <a:fillRect/>
          </a:stretch>
        </p:blipFill>
        <p:spPr>
          <a:xfrm>
            <a:off x="11966332" y="-3855481"/>
            <a:ext cx="7698111" cy="7710963"/>
          </a:xfrm>
          <a:prstGeom prst="rect">
            <a:avLst/>
          </a:prstGeom>
        </p:spPr>
      </p:pic>
      <p:sp>
        <p:nvSpPr>
          <p:cNvPr id="6" name="TextBox 6"/>
          <p:cNvSpPr txBox="1"/>
          <p:nvPr/>
        </p:nvSpPr>
        <p:spPr>
          <a:xfrm>
            <a:off x="14529630" y="5935082"/>
            <a:ext cx="3340758" cy="3952752"/>
          </a:xfrm>
          <a:prstGeom prst="rect">
            <a:avLst/>
          </a:prstGeom>
        </p:spPr>
        <p:txBody>
          <a:bodyPr lIns="0" tIns="0" rIns="0" bIns="0" rtlCol="0" anchor="t">
            <a:spAutoFit/>
          </a:bodyPr>
          <a:lstStyle/>
          <a:p>
            <a:pPr algn="r">
              <a:lnSpc>
                <a:spcPts val="4537"/>
              </a:lnSpc>
              <a:spcBef>
                <a:spcPct val="0"/>
              </a:spcBef>
            </a:pPr>
            <a:r>
              <a:rPr lang="en-US" sz="3544" spc="-88" dirty="0">
                <a:solidFill>
                  <a:srgbClr val="8DD3D5"/>
                </a:solidFill>
                <a:latin typeface="Inter Bold"/>
              </a:rPr>
              <a:t>Mesures </a:t>
            </a:r>
          </a:p>
          <a:p>
            <a:pPr algn="r">
              <a:lnSpc>
                <a:spcPts val="4537"/>
              </a:lnSpc>
              <a:spcBef>
                <a:spcPct val="0"/>
              </a:spcBef>
            </a:pPr>
            <a:r>
              <a:rPr lang="en-US" sz="3544" spc="-88" dirty="0">
                <a:solidFill>
                  <a:srgbClr val="8DD3D5"/>
                </a:solidFill>
                <a:latin typeface="Inter Bold"/>
              </a:rPr>
              <a:t>à mettre en place afin de créer un milieu de travail sécuritaire et aidant </a:t>
            </a:r>
          </a:p>
          <a:p>
            <a:pPr algn="r">
              <a:lnSpc>
                <a:spcPts val="4537"/>
              </a:lnSpc>
              <a:spcBef>
                <a:spcPct val="0"/>
              </a:spcBef>
            </a:pPr>
            <a:endParaRPr lang="en-US" sz="3544" spc="-88" dirty="0">
              <a:solidFill>
                <a:srgbClr val="8DD3D5"/>
              </a:solidFill>
              <a:latin typeface="Inter Bold"/>
            </a:endParaRPr>
          </a:p>
        </p:txBody>
      </p:sp>
      <p:sp>
        <p:nvSpPr>
          <p:cNvPr id="7" name="TextBox 7"/>
          <p:cNvSpPr txBox="1"/>
          <p:nvPr/>
        </p:nvSpPr>
        <p:spPr>
          <a:xfrm>
            <a:off x="755110" y="1989495"/>
            <a:ext cx="10538611" cy="895477"/>
          </a:xfrm>
          <a:prstGeom prst="rect">
            <a:avLst/>
          </a:prstGeom>
        </p:spPr>
        <p:txBody>
          <a:bodyPr lIns="0" tIns="0" rIns="0" bIns="0" rtlCol="0" anchor="t">
            <a:spAutoFit/>
          </a:bodyPr>
          <a:lstStyle/>
          <a:p>
            <a:pPr>
              <a:lnSpc>
                <a:spcPts val="3584"/>
              </a:lnSpc>
              <a:spcBef>
                <a:spcPct val="0"/>
              </a:spcBef>
            </a:pPr>
            <a:r>
              <a:rPr lang="en-US" sz="2800" spc="-70" dirty="0">
                <a:solidFill>
                  <a:srgbClr val="FFFFFF"/>
                </a:solidFill>
                <a:latin typeface="Inter Bold"/>
              </a:rPr>
              <a:t>PRÉVOYEZ DES MESURES DE SENSIBILISATION</a:t>
            </a:r>
          </a:p>
          <a:p>
            <a:pPr>
              <a:lnSpc>
                <a:spcPts val="3584"/>
              </a:lnSpc>
              <a:spcBef>
                <a:spcPct val="0"/>
              </a:spcBef>
            </a:pPr>
            <a:r>
              <a:rPr lang="en-US" sz="2800" spc="-70" dirty="0">
                <a:solidFill>
                  <a:srgbClr val="FFFFFF"/>
                </a:solidFill>
                <a:latin typeface="Inter Bold"/>
              </a:rPr>
              <a:t>POUR L’ENSEMBLE DU PERSONNEL </a:t>
            </a:r>
          </a:p>
        </p:txBody>
      </p:sp>
      <p:sp>
        <p:nvSpPr>
          <p:cNvPr id="8" name="TextBox 8"/>
          <p:cNvSpPr txBox="1"/>
          <p:nvPr/>
        </p:nvSpPr>
        <p:spPr>
          <a:xfrm>
            <a:off x="755110" y="3541704"/>
            <a:ext cx="11966332" cy="4824857"/>
          </a:xfrm>
          <a:prstGeom prst="rect">
            <a:avLst/>
          </a:prstGeom>
        </p:spPr>
        <p:txBody>
          <a:bodyPr lIns="0" tIns="0" rIns="0" bIns="0" rtlCol="0" anchor="t">
            <a:spAutoFit/>
          </a:bodyPr>
          <a:lstStyle/>
          <a:p>
            <a:pPr>
              <a:lnSpc>
                <a:spcPts val="2944"/>
              </a:lnSpc>
              <a:spcBef>
                <a:spcPct val="0"/>
              </a:spcBef>
            </a:pPr>
            <a:r>
              <a:rPr lang="en-US" sz="2300" spc="-57" dirty="0">
                <a:solidFill>
                  <a:srgbClr val="FFFFFF"/>
                </a:solidFill>
                <a:latin typeface="Inter"/>
              </a:rPr>
              <a:t>Les mesures de sensibilisation visent  à informer l’ensemble du personnel sur la problématique de la violence conjugale et à leur donner des clés pour soutenir adéquatement leur collègue victime. </a:t>
            </a:r>
          </a:p>
          <a:p>
            <a:pPr>
              <a:lnSpc>
                <a:spcPts val="2944"/>
              </a:lnSpc>
              <a:spcBef>
                <a:spcPct val="0"/>
              </a:spcBef>
            </a:pPr>
            <a:endParaRPr lang="en-US" sz="2300" spc="-57" dirty="0">
              <a:solidFill>
                <a:srgbClr val="FFFFFF"/>
              </a:solidFill>
              <a:latin typeface="Inter"/>
            </a:endParaRPr>
          </a:p>
          <a:p>
            <a:pPr>
              <a:lnSpc>
                <a:spcPts val="2944"/>
              </a:lnSpc>
              <a:spcBef>
                <a:spcPct val="0"/>
              </a:spcBef>
            </a:pPr>
            <a:r>
              <a:rPr lang="en-US" sz="2300" spc="-57" dirty="0">
                <a:solidFill>
                  <a:srgbClr val="FFFFFF"/>
                </a:solidFill>
                <a:latin typeface="Inter"/>
              </a:rPr>
              <a:t>Quelques exemples de mesures de sensibilisation : </a:t>
            </a:r>
          </a:p>
          <a:p>
            <a:pPr>
              <a:lnSpc>
                <a:spcPts val="2944"/>
              </a:lnSpc>
              <a:spcBef>
                <a:spcPct val="0"/>
              </a:spcBef>
            </a:pPr>
            <a:endParaRPr lang="en-US" sz="2300" spc="-57" dirty="0">
              <a:solidFill>
                <a:srgbClr val="FFFFFF"/>
              </a:solidFill>
              <a:latin typeface="Inter"/>
            </a:endParaRPr>
          </a:p>
          <a:p>
            <a:pPr marL="496574" lvl="1" indent="-248287">
              <a:lnSpc>
                <a:spcPts val="2944"/>
              </a:lnSpc>
              <a:buFont typeface="Arial"/>
              <a:buChar char="•"/>
            </a:pPr>
            <a:r>
              <a:rPr lang="en-US" sz="2300" spc="-57" dirty="0">
                <a:solidFill>
                  <a:srgbClr val="FFFFFF"/>
                </a:solidFill>
                <a:latin typeface="Inter"/>
              </a:rPr>
              <a:t>Organisation d’ateliers de sensibilisation sur la violence conjugale ; </a:t>
            </a:r>
          </a:p>
          <a:p>
            <a:pPr marL="496574" lvl="1" indent="-248287">
              <a:lnSpc>
                <a:spcPts val="2944"/>
              </a:lnSpc>
              <a:buFont typeface="Arial"/>
              <a:buChar char="•"/>
            </a:pPr>
            <a:r>
              <a:rPr lang="en-US" sz="2300" spc="-57" dirty="0">
                <a:solidFill>
                  <a:srgbClr val="FFFFFF"/>
                </a:solidFill>
                <a:latin typeface="Inter"/>
              </a:rPr>
              <a:t>Affichage sur les lieux de travail de matériel de sensibilisation (campagnes gouvernementales ou communautaires) ; </a:t>
            </a:r>
          </a:p>
          <a:p>
            <a:pPr marL="496574" lvl="1" indent="-248287">
              <a:lnSpc>
                <a:spcPts val="2944"/>
              </a:lnSpc>
              <a:buFont typeface="Arial"/>
              <a:buChar char="•"/>
            </a:pPr>
            <a:r>
              <a:rPr lang="en-US" sz="2300" spc="-57" dirty="0">
                <a:solidFill>
                  <a:srgbClr val="FFFFFF"/>
                </a:solidFill>
                <a:latin typeface="Inter"/>
              </a:rPr>
              <a:t>Partage d’information par le biais des communications internes de l’entreprise (infolettre, site Internet, intranet, etc.) sur la définition de la violence conjugale, les signes qu’une personne en vit, les attitudes à adopter, vers qui référer, etc ; </a:t>
            </a:r>
          </a:p>
          <a:p>
            <a:pPr marL="496574" lvl="1" indent="-248287">
              <a:lnSpc>
                <a:spcPts val="2944"/>
              </a:lnSpc>
              <a:buFont typeface="Arial"/>
              <a:buChar char="•"/>
            </a:pPr>
            <a:r>
              <a:rPr lang="en-US" sz="2300" spc="-57" dirty="0">
                <a:solidFill>
                  <a:srgbClr val="FFFFFF"/>
                </a:solidFill>
                <a:latin typeface="Inter"/>
              </a:rPr>
              <a:t>Maintien de ces mesures de sensibilisation dans le temps.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6547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95714">
            <a:off x="383745" y="2120313"/>
            <a:ext cx="8700393" cy="6525295"/>
          </a:xfrm>
          <a:prstGeom prst="rect">
            <a:avLst/>
          </a:prstGeom>
        </p:spPr>
      </p:pic>
      <p:pic>
        <p:nvPicPr>
          <p:cNvPr id="3" name="Picture 3"/>
          <p:cNvPicPr>
            <a:picLocks noChangeAspect="1"/>
          </p:cNvPicPr>
          <p:nvPr/>
        </p:nvPicPr>
        <p:blipFill>
          <a:blip r:embed="rId4"/>
          <a:srcRect/>
          <a:stretch>
            <a:fillRect/>
          </a:stretch>
        </p:blipFill>
        <p:spPr>
          <a:xfrm>
            <a:off x="2072184" y="3815949"/>
            <a:ext cx="5323515" cy="265510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48210" y="8562972"/>
            <a:ext cx="4085732" cy="2042866"/>
          </a:xfrm>
          <a:prstGeom prst="rect">
            <a:avLst/>
          </a:prstGeom>
        </p:spPr>
      </p:pic>
      <p:pic>
        <p:nvPicPr>
          <p:cNvPr id="5" name="Picture 5"/>
          <p:cNvPicPr>
            <a:picLocks noChangeAspect="1"/>
          </p:cNvPicPr>
          <p:nvPr/>
        </p:nvPicPr>
        <p:blipFill>
          <a:blip r:embed="rId7"/>
          <a:srcRect/>
          <a:stretch>
            <a:fillRect/>
          </a:stretch>
        </p:blipFill>
        <p:spPr>
          <a:xfrm>
            <a:off x="620399" y="534380"/>
            <a:ext cx="829636" cy="829636"/>
          </a:xfrm>
          <a:prstGeom prst="rect">
            <a:avLst/>
          </a:prstGeom>
        </p:spPr>
      </p:pic>
      <p:sp>
        <p:nvSpPr>
          <p:cNvPr id="6" name="TextBox 6"/>
          <p:cNvSpPr txBox="1"/>
          <p:nvPr/>
        </p:nvSpPr>
        <p:spPr>
          <a:xfrm>
            <a:off x="8789625" y="1067502"/>
            <a:ext cx="8876384" cy="8573765"/>
          </a:xfrm>
          <a:prstGeom prst="rect">
            <a:avLst/>
          </a:prstGeom>
        </p:spPr>
        <p:txBody>
          <a:bodyPr lIns="0" tIns="0" rIns="0" bIns="0" rtlCol="0" anchor="t">
            <a:spAutoFit/>
          </a:bodyPr>
          <a:lstStyle/>
          <a:p>
            <a:pPr>
              <a:lnSpc>
                <a:spcPts val="3558"/>
              </a:lnSpc>
            </a:pPr>
            <a:r>
              <a:rPr lang="en-US" sz="2541" dirty="0">
                <a:solidFill>
                  <a:srgbClr val="FFFFFF"/>
                </a:solidFill>
                <a:latin typeface="Inter Bold"/>
              </a:rPr>
              <a:t>Le Regroupement des maisons pour femmes victimes de violence conjugale constitue un vaste réseau résolument engagé, depuis 1979, pour le droit à l’intégrité physique et psychologique des femmes.*</a:t>
            </a:r>
          </a:p>
          <a:p>
            <a:pPr>
              <a:lnSpc>
                <a:spcPts val="2850"/>
              </a:lnSpc>
            </a:pPr>
            <a:endParaRPr lang="en-US" sz="2541" dirty="0">
              <a:solidFill>
                <a:srgbClr val="FFFFFF"/>
              </a:solidFill>
              <a:latin typeface="Inter Bold"/>
            </a:endParaRPr>
          </a:p>
          <a:p>
            <a:pPr>
              <a:lnSpc>
                <a:spcPts val="3040"/>
              </a:lnSpc>
            </a:pPr>
            <a:r>
              <a:rPr lang="en-US" sz="1936" dirty="0">
                <a:solidFill>
                  <a:srgbClr val="FFFFFF"/>
                </a:solidFill>
                <a:latin typeface="Inter"/>
              </a:rPr>
              <a:t>Par sa mission d’éducation, de sensibilisation et d’action, le Regroupement :</a:t>
            </a:r>
          </a:p>
          <a:p>
            <a:pPr marL="418098" lvl="1" indent="-209049">
              <a:lnSpc>
                <a:spcPts val="3040"/>
              </a:lnSpc>
              <a:buFont typeface="Arial"/>
              <a:buChar char="•"/>
            </a:pPr>
            <a:r>
              <a:rPr lang="en-US" sz="1936" dirty="0">
                <a:solidFill>
                  <a:srgbClr val="FFFFFF"/>
                </a:solidFill>
                <a:latin typeface="Inter"/>
              </a:rPr>
              <a:t>Représente les droits et les intérêts des femmes et des enfants victimes de violence conjugale et porte la voix de ses maisons d’hébergement auprès de différentes instances publiques et gouvernementales. </a:t>
            </a:r>
          </a:p>
          <a:p>
            <a:pPr marL="418098" lvl="1" indent="-209049">
              <a:lnSpc>
                <a:spcPts val="3040"/>
              </a:lnSpc>
              <a:buFont typeface="Arial"/>
              <a:buChar char="•"/>
            </a:pPr>
            <a:r>
              <a:rPr lang="en-US" sz="1936" dirty="0">
                <a:solidFill>
                  <a:srgbClr val="FFFFFF"/>
                </a:solidFill>
                <a:latin typeface="Inter"/>
              </a:rPr>
              <a:t>Sensibilise la population, les intervenants sociaux et le gouvernement à la violence conjugale et les informer des ressources existantes.</a:t>
            </a:r>
          </a:p>
          <a:p>
            <a:pPr marL="418098" lvl="1" indent="-209049">
              <a:lnSpc>
                <a:spcPts val="3040"/>
              </a:lnSpc>
              <a:buFont typeface="Arial"/>
              <a:buChar char="•"/>
            </a:pPr>
            <a:r>
              <a:rPr lang="en-US" sz="1936" dirty="0">
                <a:solidFill>
                  <a:srgbClr val="FFFFFF"/>
                </a:solidFill>
                <a:latin typeface="Inter"/>
              </a:rPr>
              <a:t>Soutient ses maisons membres dans leur pratique, en développant de nouvelles formations et des outils innovants.</a:t>
            </a:r>
          </a:p>
          <a:p>
            <a:pPr>
              <a:lnSpc>
                <a:spcPts val="3040"/>
              </a:lnSpc>
            </a:pPr>
            <a:endParaRPr lang="en-US" sz="1936" dirty="0">
              <a:solidFill>
                <a:srgbClr val="FFFFFF"/>
              </a:solidFill>
              <a:latin typeface="Inter"/>
            </a:endParaRPr>
          </a:p>
          <a:p>
            <a:pPr>
              <a:lnSpc>
                <a:spcPts val="3040"/>
              </a:lnSpc>
            </a:pPr>
            <a:r>
              <a:rPr lang="en-US" sz="1936" dirty="0">
                <a:solidFill>
                  <a:srgbClr val="FFFFFF"/>
                </a:solidFill>
                <a:latin typeface="Inter"/>
              </a:rPr>
              <a:t>Il regroupe actuellement 43 maisons d’aide et d’hébergement réparties dans 15 régions administratives du Québec.</a:t>
            </a:r>
          </a:p>
          <a:p>
            <a:pPr>
              <a:lnSpc>
                <a:spcPts val="3040"/>
              </a:lnSpc>
            </a:pPr>
            <a:endParaRPr lang="en-US" sz="1936" dirty="0">
              <a:solidFill>
                <a:srgbClr val="FFFFFF"/>
              </a:solidFill>
              <a:latin typeface="Inter"/>
            </a:endParaRPr>
          </a:p>
          <a:p>
            <a:pPr>
              <a:lnSpc>
                <a:spcPts val="3040"/>
              </a:lnSpc>
            </a:pPr>
            <a:r>
              <a:rPr lang="en-US" sz="1936" dirty="0">
                <a:solidFill>
                  <a:srgbClr val="FFFFFF"/>
                </a:solidFill>
                <a:latin typeface="Inter"/>
              </a:rPr>
              <a:t>La mission de chaque maison est de travailler avec et pour les femmes violentées afin que cette violence cesse. Les maisons travaillent sur le plan individuel et sur le plan collectif pour contrer la violence conjugale.</a:t>
            </a:r>
          </a:p>
          <a:p>
            <a:pPr algn="l">
              <a:lnSpc>
                <a:spcPts val="2850"/>
              </a:lnSpc>
            </a:pPr>
            <a:endParaRPr lang="en-US" sz="1936" dirty="0">
              <a:solidFill>
                <a:srgbClr val="FFFFFF"/>
              </a:solidFill>
              <a:latin typeface="Inte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49587" y="-3077752"/>
            <a:ext cx="16442503" cy="1644250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65477"/>
            </a:solidFill>
          </p:spPr>
        </p:sp>
      </p:grpSp>
      <p:pic>
        <p:nvPicPr>
          <p:cNvPr id="4" name="Picture 4"/>
          <p:cNvPicPr>
            <a:picLocks noChangeAspect="1"/>
          </p:cNvPicPr>
          <p:nvPr/>
        </p:nvPicPr>
        <p:blipFill>
          <a:blip r:embed="rId2"/>
          <a:srcRect/>
          <a:stretch>
            <a:fillRect/>
          </a:stretch>
        </p:blipFill>
        <p:spPr>
          <a:xfrm>
            <a:off x="620399" y="534380"/>
            <a:ext cx="829636" cy="829636"/>
          </a:xfrm>
          <a:prstGeom prst="rect">
            <a:avLst/>
          </a:prstGeom>
        </p:spPr>
      </p:pic>
      <p:pic>
        <p:nvPicPr>
          <p:cNvPr id="5" name="Picture 5"/>
          <p:cNvPicPr>
            <a:picLocks noChangeAspect="1"/>
          </p:cNvPicPr>
          <p:nvPr/>
        </p:nvPicPr>
        <p:blipFill>
          <a:blip r:embed="rId3"/>
          <a:srcRect/>
          <a:stretch>
            <a:fillRect/>
          </a:stretch>
        </p:blipFill>
        <p:spPr>
          <a:xfrm>
            <a:off x="11966332" y="-3855481"/>
            <a:ext cx="7698111" cy="7710963"/>
          </a:xfrm>
          <a:prstGeom prst="rect">
            <a:avLst/>
          </a:prstGeom>
        </p:spPr>
      </p:pic>
      <p:sp>
        <p:nvSpPr>
          <p:cNvPr id="6" name="TextBox 6"/>
          <p:cNvSpPr txBox="1"/>
          <p:nvPr/>
        </p:nvSpPr>
        <p:spPr>
          <a:xfrm>
            <a:off x="14529630" y="5935082"/>
            <a:ext cx="3340758" cy="3952752"/>
          </a:xfrm>
          <a:prstGeom prst="rect">
            <a:avLst/>
          </a:prstGeom>
        </p:spPr>
        <p:txBody>
          <a:bodyPr lIns="0" tIns="0" rIns="0" bIns="0" rtlCol="0" anchor="t">
            <a:spAutoFit/>
          </a:bodyPr>
          <a:lstStyle/>
          <a:p>
            <a:pPr algn="r">
              <a:lnSpc>
                <a:spcPts val="4537"/>
              </a:lnSpc>
              <a:spcBef>
                <a:spcPct val="0"/>
              </a:spcBef>
            </a:pPr>
            <a:r>
              <a:rPr lang="en-US" sz="3544" spc="-88" dirty="0">
                <a:solidFill>
                  <a:srgbClr val="8DD3D5"/>
                </a:solidFill>
                <a:latin typeface="Inter Bold"/>
              </a:rPr>
              <a:t>Mesures </a:t>
            </a:r>
          </a:p>
          <a:p>
            <a:pPr algn="r">
              <a:lnSpc>
                <a:spcPts val="4537"/>
              </a:lnSpc>
              <a:spcBef>
                <a:spcPct val="0"/>
              </a:spcBef>
            </a:pPr>
            <a:r>
              <a:rPr lang="en-US" sz="3544" spc="-88" dirty="0">
                <a:solidFill>
                  <a:srgbClr val="8DD3D5"/>
                </a:solidFill>
                <a:latin typeface="Inter Bold"/>
              </a:rPr>
              <a:t>à mettre en place afin de créer un milieu de travail sécuritaire et aidant </a:t>
            </a:r>
          </a:p>
          <a:p>
            <a:pPr algn="r">
              <a:lnSpc>
                <a:spcPts val="4537"/>
              </a:lnSpc>
              <a:spcBef>
                <a:spcPct val="0"/>
              </a:spcBef>
            </a:pPr>
            <a:endParaRPr lang="en-US" sz="3544" spc="-88" dirty="0">
              <a:solidFill>
                <a:srgbClr val="8DD3D5"/>
              </a:solidFill>
              <a:latin typeface="Inter Bold"/>
            </a:endParaRPr>
          </a:p>
        </p:txBody>
      </p:sp>
      <p:sp>
        <p:nvSpPr>
          <p:cNvPr id="7" name="TextBox 7"/>
          <p:cNvSpPr txBox="1"/>
          <p:nvPr/>
        </p:nvSpPr>
        <p:spPr>
          <a:xfrm>
            <a:off x="755110" y="1989495"/>
            <a:ext cx="10538611" cy="895477"/>
          </a:xfrm>
          <a:prstGeom prst="rect">
            <a:avLst/>
          </a:prstGeom>
        </p:spPr>
        <p:txBody>
          <a:bodyPr lIns="0" tIns="0" rIns="0" bIns="0" rtlCol="0" anchor="t">
            <a:spAutoFit/>
          </a:bodyPr>
          <a:lstStyle/>
          <a:p>
            <a:pPr>
              <a:lnSpc>
                <a:spcPts val="3584"/>
              </a:lnSpc>
              <a:spcBef>
                <a:spcPct val="0"/>
              </a:spcBef>
            </a:pPr>
            <a:r>
              <a:rPr lang="en-US" sz="2800" spc="-70" dirty="0">
                <a:solidFill>
                  <a:srgbClr val="FFFFFF"/>
                </a:solidFill>
                <a:latin typeface="Inter Bold"/>
              </a:rPr>
              <a:t>LES MESURES D’ACCOMMODEMENT </a:t>
            </a:r>
          </a:p>
          <a:p>
            <a:pPr>
              <a:lnSpc>
                <a:spcPts val="3584"/>
              </a:lnSpc>
              <a:spcBef>
                <a:spcPct val="0"/>
              </a:spcBef>
            </a:pPr>
            <a:r>
              <a:rPr lang="en-US" sz="2800" spc="-70" dirty="0">
                <a:solidFill>
                  <a:srgbClr val="FFFFFF"/>
                </a:solidFill>
                <a:latin typeface="Inter Bold"/>
              </a:rPr>
              <a:t>POUR LES VICTIMES </a:t>
            </a:r>
          </a:p>
        </p:txBody>
      </p:sp>
      <p:sp>
        <p:nvSpPr>
          <p:cNvPr id="8" name="TextBox 8"/>
          <p:cNvSpPr txBox="1"/>
          <p:nvPr/>
        </p:nvSpPr>
        <p:spPr>
          <a:xfrm>
            <a:off x="755110" y="3541704"/>
            <a:ext cx="11966332" cy="7029617"/>
          </a:xfrm>
          <a:prstGeom prst="rect">
            <a:avLst/>
          </a:prstGeom>
        </p:spPr>
        <p:txBody>
          <a:bodyPr lIns="0" tIns="0" rIns="0" bIns="0" rtlCol="0" anchor="t">
            <a:spAutoFit/>
          </a:bodyPr>
          <a:lstStyle/>
          <a:p>
            <a:pPr>
              <a:lnSpc>
                <a:spcPts val="2944"/>
              </a:lnSpc>
              <a:spcBef>
                <a:spcPct val="0"/>
              </a:spcBef>
            </a:pPr>
            <a:endParaRPr lang="en-US" sz="2300" spc="-57" dirty="0">
              <a:solidFill>
                <a:srgbClr val="FFFFFF"/>
              </a:solidFill>
              <a:latin typeface="Inter"/>
            </a:endParaRPr>
          </a:p>
          <a:p>
            <a:pPr>
              <a:lnSpc>
                <a:spcPts val="2944"/>
              </a:lnSpc>
              <a:spcBef>
                <a:spcPct val="0"/>
              </a:spcBef>
            </a:pPr>
            <a:r>
              <a:rPr lang="fr-CA" sz="2100" dirty="0">
                <a:solidFill>
                  <a:schemeClr val="bg1"/>
                </a:solidFill>
              </a:rPr>
              <a:t>Travailler conjointement avec l’employeur pour mettre en place ces procédures si la victime le souhaite:</a:t>
            </a:r>
          </a:p>
          <a:p>
            <a:pPr>
              <a:lnSpc>
                <a:spcPts val="2944"/>
              </a:lnSpc>
              <a:spcBef>
                <a:spcPct val="0"/>
              </a:spcBef>
            </a:pPr>
            <a:endParaRPr lang="en-US" sz="2100" spc="-57" dirty="0">
              <a:solidFill>
                <a:srgbClr val="FFFFFF"/>
              </a:solidFill>
              <a:latin typeface="Inter"/>
            </a:endParaRPr>
          </a:p>
          <a:p>
            <a:pPr>
              <a:lnSpc>
                <a:spcPts val="2944"/>
              </a:lnSpc>
              <a:spcBef>
                <a:spcPct val="0"/>
              </a:spcBef>
            </a:pPr>
            <a:r>
              <a:rPr lang="en-US" sz="2100" spc="-57" dirty="0">
                <a:solidFill>
                  <a:srgbClr val="FFFFFF"/>
                </a:solidFill>
                <a:latin typeface="Inter"/>
              </a:rPr>
              <a:t>Quelques exemples: </a:t>
            </a:r>
          </a:p>
          <a:p>
            <a:pPr marL="496574" lvl="1" indent="-248287">
              <a:lnSpc>
                <a:spcPts val="2944"/>
              </a:lnSpc>
              <a:buFont typeface="Arial"/>
              <a:buChar char="•"/>
            </a:pPr>
            <a:r>
              <a:rPr lang="en-US" sz="2100" spc="-57" dirty="0">
                <a:solidFill>
                  <a:srgbClr val="FFFFFF"/>
                </a:solidFill>
                <a:latin typeface="Inter"/>
              </a:rPr>
              <a:t>Offre de congés appropriés pour obtenir du soutien, préparer son départ, consulter un médecin ou un avocat, etc. ; </a:t>
            </a:r>
          </a:p>
          <a:p>
            <a:pPr marL="496574" lvl="1" indent="-248287">
              <a:lnSpc>
                <a:spcPts val="2944"/>
              </a:lnSpc>
              <a:buFont typeface="Arial"/>
              <a:buChar char="•"/>
            </a:pPr>
            <a:r>
              <a:rPr lang="en-US" sz="2100" spc="-57" dirty="0">
                <a:solidFill>
                  <a:srgbClr val="FFFFFF"/>
                </a:solidFill>
                <a:latin typeface="Inter"/>
              </a:rPr>
              <a:t>Mutation de poste ou modification des tâches; </a:t>
            </a:r>
          </a:p>
          <a:p>
            <a:pPr marL="496574" lvl="1" indent="-248287">
              <a:lnSpc>
                <a:spcPts val="2944"/>
              </a:lnSpc>
              <a:buFont typeface="Arial"/>
              <a:buChar char="•"/>
            </a:pPr>
            <a:r>
              <a:rPr lang="en-US" sz="2100" spc="-57" dirty="0">
                <a:solidFill>
                  <a:srgbClr val="FFFFFF"/>
                </a:solidFill>
                <a:latin typeface="Inter"/>
              </a:rPr>
              <a:t>Flexibilité des horaires ; </a:t>
            </a:r>
          </a:p>
          <a:p>
            <a:pPr marL="496574" lvl="1" indent="-248287">
              <a:lnSpc>
                <a:spcPts val="2944"/>
              </a:lnSpc>
              <a:buFont typeface="Arial"/>
              <a:buChar char="•"/>
            </a:pPr>
            <a:r>
              <a:rPr lang="en-US" sz="2100" spc="-57" dirty="0">
                <a:solidFill>
                  <a:srgbClr val="FFFFFF"/>
                </a:solidFill>
                <a:latin typeface="Inter"/>
              </a:rPr>
              <a:t>Possibilité de contacter ou de rencontrer la police, des intervenantes ou des avocat·e·s pendant ses heures de travail ; </a:t>
            </a:r>
          </a:p>
          <a:p>
            <a:pPr marL="496574" lvl="1" indent="-248287">
              <a:lnSpc>
                <a:spcPts val="2944"/>
              </a:lnSpc>
              <a:buFont typeface="Arial"/>
              <a:buChar char="•"/>
            </a:pPr>
            <a:r>
              <a:rPr lang="en-US" sz="2100" spc="-57" dirty="0">
                <a:solidFill>
                  <a:srgbClr val="FFFFFF"/>
                </a:solidFill>
                <a:latin typeface="Inter"/>
              </a:rPr>
              <a:t>Exemption de mesures disciplinaires ; </a:t>
            </a:r>
          </a:p>
          <a:p>
            <a:pPr marL="496574" lvl="1" indent="-248287">
              <a:lnSpc>
                <a:spcPts val="2944"/>
              </a:lnSpc>
              <a:buFont typeface="Arial"/>
              <a:buChar char="•"/>
            </a:pPr>
            <a:r>
              <a:rPr lang="en-US" sz="2100" spc="-57" dirty="0">
                <a:solidFill>
                  <a:srgbClr val="FFFFFF"/>
                </a:solidFill>
                <a:latin typeface="Inter"/>
              </a:rPr>
              <a:t>Retour progressif au travail. </a:t>
            </a:r>
          </a:p>
          <a:p>
            <a:pPr marL="496574" lvl="1" indent="-248287">
              <a:lnSpc>
                <a:spcPts val="2944"/>
              </a:lnSpc>
              <a:buFont typeface="Arial"/>
              <a:buChar char="•"/>
            </a:pPr>
            <a:endParaRPr lang="en-US" sz="2400" spc="-57" dirty="0">
              <a:solidFill>
                <a:schemeClr val="bg1"/>
              </a:solidFill>
              <a:latin typeface="Inter"/>
            </a:endParaRPr>
          </a:p>
          <a:p>
            <a:r>
              <a:rPr lang="fr-CA" sz="2400" dirty="0">
                <a:solidFill>
                  <a:schemeClr val="bg1"/>
                </a:solidFill>
              </a:rPr>
              <a:t>Négociez de nouvelles clauses dans les conventions collectives concernant la violence conjugale : congés payés pour les victimes, sécurité de l’emploi, protection contre des mesures disciplinaires, etc.</a:t>
            </a:r>
          </a:p>
          <a:p>
            <a:r>
              <a:rPr lang="fr-CA" sz="2400" dirty="0">
                <a:solidFill>
                  <a:schemeClr val="bg1"/>
                </a:solidFill>
              </a:rPr>
              <a:t>*Section locale du syndicat Métallos: a négocié 3 semaines de congés payés pour les femmes victimes de violence conjugale  </a:t>
            </a:r>
          </a:p>
          <a:p>
            <a:pPr>
              <a:lnSpc>
                <a:spcPts val="2944"/>
              </a:lnSpc>
            </a:pPr>
            <a:endParaRPr lang="en-US" sz="2300" spc="-57" dirty="0">
              <a:solidFill>
                <a:srgbClr val="FFFFFF"/>
              </a:solidFill>
              <a:latin typeface="Inte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95400" y="-3077752"/>
            <a:ext cx="16442503" cy="1644250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65477"/>
            </a:solidFill>
          </p:spPr>
        </p:sp>
      </p:grpSp>
      <p:pic>
        <p:nvPicPr>
          <p:cNvPr id="4" name="Picture 4"/>
          <p:cNvPicPr>
            <a:picLocks noChangeAspect="1"/>
          </p:cNvPicPr>
          <p:nvPr/>
        </p:nvPicPr>
        <p:blipFill>
          <a:blip r:embed="rId2"/>
          <a:srcRect/>
          <a:stretch>
            <a:fillRect/>
          </a:stretch>
        </p:blipFill>
        <p:spPr>
          <a:xfrm>
            <a:off x="620399" y="534380"/>
            <a:ext cx="829636" cy="829636"/>
          </a:xfrm>
          <a:prstGeom prst="rect">
            <a:avLst/>
          </a:prstGeom>
        </p:spPr>
      </p:pic>
      <p:pic>
        <p:nvPicPr>
          <p:cNvPr id="5" name="Picture 5"/>
          <p:cNvPicPr>
            <a:picLocks noChangeAspect="1"/>
          </p:cNvPicPr>
          <p:nvPr/>
        </p:nvPicPr>
        <p:blipFill>
          <a:blip r:embed="rId3"/>
          <a:srcRect/>
          <a:stretch>
            <a:fillRect/>
          </a:stretch>
        </p:blipFill>
        <p:spPr>
          <a:xfrm>
            <a:off x="11966332" y="-3855481"/>
            <a:ext cx="7698111" cy="7710963"/>
          </a:xfrm>
          <a:prstGeom prst="rect">
            <a:avLst/>
          </a:prstGeom>
        </p:spPr>
      </p:pic>
      <p:sp>
        <p:nvSpPr>
          <p:cNvPr id="6" name="TextBox 6"/>
          <p:cNvSpPr txBox="1"/>
          <p:nvPr/>
        </p:nvSpPr>
        <p:spPr>
          <a:xfrm>
            <a:off x="14529630" y="5935082"/>
            <a:ext cx="3340758" cy="3952752"/>
          </a:xfrm>
          <a:prstGeom prst="rect">
            <a:avLst/>
          </a:prstGeom>
        </p:spPr>
        <p:txBody>
          <a:bodyPr lIns="0" tIns="0" rIns="0" bIns="0" rtlCol="0" anchor="t">
            <a:spAutoFit/>
          </a:bodyPr>
          <a:lstStyle/>
          <a:p>
            <a:pPr algn="r">
              <a:lnSpc>
                <a:spcPts val="4537"/>
              </a:lnSpc>
              <a:spcBef>
                <a:spcPct val="0"/>
              </a:spcBef>
            </a:pPr>
            <a:r>
              <a:rPr lang="en-US" sz="3544" spc="-88" dirty="0">
                <a:solidFill>
                  <a:srgbClr val="8DD3D5"/>
                </a:solidFill>
                <a:latin typeface="Inter Bold"/>
              </a:rPr>
              <a:t>Mesures </a:t>
            </a:r>
          </a:p>
          <a:p>
            <a:pPr algn="r">
              <a:lnSpc>
                <a:spcPts val="4537"/>
              </a:lnSpc>
              <a:spcBef>
                <a:spcPct val="0"/>
              </a:spcBef>
            </a:pPr>
            <a:r>
              <a:rPr lang="en-US" sz="3544" spc="-88" dirty="0">
                <a:solidFill>
                  <a:srgbClr val="8DD3D5"/>
                </a:solidFill>
                <a:latin typeface="Inter Bold"/>
              </a:rPr>
              <a:t>à mettre en place afin de créer un milieu de travail sécuritaire et aidant </a:t>
            </a:r>
          </a:p>
          <a:p>
            <a:pPr algn="r">
              <a:lnSpc>
                <a:spcPts val="4537"/>
              </a:lnSpc>
              <a:spcBef>
                <a:spcPct val="0"/>
              </a:spcBef>
            </a:pPr>
            <a:endParaRPr lang="en-US" sz="3544" spc="-88" dirty="0">
              <a:solidFill>
                <a:srgbClr val="8DD3D5"/>
              </a:solidFill>
              <a:latin typeface="Inter Bold"/>
            </a:endParaRPr>
          </a:p>
        </p:txBody>
      </p:sp>
      <p:sp>
        <p:nvSpPr>
          <p:cNvPr id="7" name="TextBox 7"/>
          <p:cNvSpPr txBox="1"/>
          <p:nvPr/>
        </p:nvSpPr>
        <p:spPr>
          <a:xfrm>
            <a:off x="755110" y="1989495"/>
            <a:ext cx="10538611" cy="1815690"/>
          </a:xfrm>
          <a:prstGeom prst="rect">
            <a:avLst/>
          </a:prstGeom>
        </p:spPr>
        <p:txBody>
          <a:bodyPr lIns="0" tIns="0" rIns="0" bIns="0" rtlCol="0" anchor="t">
            <a:spAutoFit/>
          </a:bodyPr>
          <a:lstStyle/>
          <a:p>
            <a:pPr>
              <a:lnSpc>
                <a:spcPts val="3584"/>
              </a:lnSpc>
              <a:spcBef>
                <a:spcPct val="0"/>
              </a:spcBef>
            </a:pPr>
            <a:r>
              <a:rPr lang="en-US" sz="2800" spc="-70" dirty="0">
                <a:solidFill>
                  <a:srgbClr val="FFFFFF"/>
                </a:solidFill>
                <a:latin typeface="Inter Bold"/>
              </a:rPr>
              <a:t>NOMMEZ UNE PERSONNE-RESSOURCE ou UNE INTERVENANTE SOCIALE </a:t>
            </a:r>
          </a:p>
          <a:p>
            <a:pPr>
              <a:lnSpc>
                <a:spcPts val="3584"/>
              </a:lnSpc>
              <a:spcBef>
                <a:spcPct val="0"/>
              </a:spcBef>
            </a:pPr>
            <a:r>
              <a:rPr lang="en-US" sz="2800" spc="-70" dirty="0">
                <a:solidFill>
                  <a:srgbClr val="FFFFFF"/>
                </a:solidFill>
                <a:latin typeface="Inter Bold"/>
              </a:rPr>
              <a:t>DANS LE MILIEU DE TRAVAIL </a:t>
            </a:r>
          </a:p>
          <a:p>
            <a:pPr>
              <a:lnSpc>
                <a:spcPts val="3584"/>
              </a:lnSpc>
              <a:spcBef>
                <a:spcPct val="0"/>
              </a:spcBef>
            </a:pPr>
            <a:endParaRPr lang="en-US" sz="2800" spc="-70" dirty="0">
              <a:solidFill>
                <a:srgbClr val="FFFFFF"/>
              </a:solidFill>
              <a:latin typeface="Inter Bold"/>
            </a:endParaRPr>
          </a:p>
        </p:txBody>
      </p:sp>
      <p:sp>
        <p:nvSpPr>
          <p:cNvPr id="8" name="TextBox 8"/>
          <p:cNvSpPr txBox="1"/>
          <p:nvPr/>
        </p:nvSpPr>
        <p:spPr>
          <a:xfrm>
            <a:off x="755110" y="3541704"/>
            <a:ext cx="11966332" cy="4811061"/>
          </a:xfrm>
          <a:prstGeom prst="rect">
            <a:avLst/>
          </a:prstGeom>
        </p:spPr>
        <p:txBody>
          <a:bodyPr lIns="0" tIns="0" rIns="0" bIns="0" rtlCol="0" anchor="t">
            <a:spAutoFit/>
          </a:bodyPr>
          <a:lstStyle/>
          <a:p>
            <a:pPr>
              <a:lnSpc>
                <a:spcPts val="2944"/>
              </a:lnSpc>
            </a:pPr>
            <a:r>
              <a:rPr lang="en-US" sz="2300" spc="-57" dirty="0">
                <a:solidFill>
                  <a:srgbClr val="FFFFFF"/>
                </a:solidFill>
                <a:latin typeface="Inter"/>
              </a:rPr>
              <a:t>En nommant une personne-ressource, l’organisation s’assure qu’une personne désignée prend en charge le dossier de la violence conjugale et accompagne les victimes. Elle pourra aussi être responsable de mettre en place le plan d’accompagnement et le plan de sécurité, si nécessaire. </a:t>
            </a:r>
          </a:p>
          <a:p>
            <a:pPr>
              <a:lnSpc>
                <a:spcPts val="2944"/>
              </a:lnSpc>
            </a:pPr>
            <a:endParaRPr lang="en-US" sz="2300" spc="-57" dirty="0">
              <a:solidFill>
                <a:srgbClr val="FFFFFF"/>
              </a:solidFill>
              <a:latin typeface="Inter"/>
            </a:endParaRPr>
          </a:p>
          <a:p>
            <a:pPr>
              <a:lnSpc>
                <a:spcPts val="2944"/>
              </a:lnSpc>
            </a:pPr>
            <a:endParaRPr lang="en-US" sz="2300" spc="-57" dirty="0">
              <a:solidFill>
                <a:srgbClr val="FFFFFF"/>
              </a:solidFill>
              <a:latin typeface="Inter"/>
            </a:endParaRPr>
          </a:p>
          <a:p>
            <a:pPr>
              <a:lnSpc>
                <a:spcPts val="2944"/>
              </a:lnSpc>
            </a:pPr>
            <a:endParaRPr lang="en-US" sz="2300" spc="-57" dirty="0">
              <a:solidFill>
                <a:srgbClr val="FFFFFF"/>
              </a:solidFill>
              <a:latin typeface="Inter"/>
            </a:endParaRPr>
          </a:p>
          <a:p>
            <a:pPr>
              <a:lnSpc>
                <a:spcPts val="2944"/>
              </a:lnSpc>
            </a:pPr>
            <a:endParaRPr lang="en-US" sz="2300" spc="-57" dirty="0">
              <a:solidFill>
                <a:srgbClr val="FFFFFF"/>
              </a:solidFill>
              <a:latin typeface="Inter"/>
            </a:endParaRPr>
          </a:p>
          <a:p>
            <a:pPr algn="ctr">
              <a:lnSpc>
                <a:spcPts val="2944"/>
              </a:lnSpc>
            </a:pPr>
            <a:endParaRPr lang="en-US" sz="2300" i="1" spc="-57" dirty="0">
              <a:solidFill>
                <a:srgbClr val="FFFFFF"/>
              </a:solidFill>
              <a:latin typeface="Inter"/>
            </a:endParaRPr>
          </a:p>
          <a:p>
            <a:pPr algn="ctr">
              <a:lnSpc>
                <a:spcPts val="2944"/>
              </a:lnSpc>
            </a:pPr>
            <a:r>
              <a:rPr lang="fr-CA" sz="4800" b="1" i="1" dirty="0">
                <a:solidFill>
                  <a:schemeClr val="bg1"/>
                </a:solidFill>
              </a:rPr>
              <a:t>Le programme novateur des intervenantes</a:t>
            </a:r>
          </a:p>
          <a:p>
            <a:pPr algn="ctr">
              <a:lnSpc>
                <a:spcPts val="2944"/>
              </a:lnSpc>
            </a:pPr>
            <a:r>
              <a:rPr lang="fr-CA" sz="4800" b="1" i="1" dirty="0">
                <a:solidFill>
                  <a:schemeClr val="bg1"/>
                </a:solidFill>
              </a:rPr>
              <a:t> auprès des femmes d’</a:t>
            </a:r>
            <a:r>
              <a:rPr lang="fr-CA" sz="4800" b="1" i="1" dirty="0" err="1">
                <a:solidFill>
                  <a:schemeClr val="bg1"/>
                </a:solidFill>
              </a:rPr>
              <a:t>Unifor</a:t>
            </a:r>
            <a:endParaRPr lang="fr-CA" sz="4800" b="1" i="1" dirty="0">
              <a:solidFill>
                <a:schemeClr val="bg1"/>
              </a:solidFill>
            </a:endParaRPr>
          </a:p>
          <a:p>
            <a:pPr>
              <a:lnSpc>
                <a:spcPts val="2944"/>
              </a:lnSpc>
            </a:pPr>
            <a:endParaRPr lang="en-US" sz="2300" spc="-57" dirty="0">
              <a:solidFill>
                <a:srgbClr val="FFFFFF"/>
              </a:solidFill>
              <a:latin typeface="Inter"/>
            </a:endParaRPr>
          </a:p>
          <a:p>
            <a:pPr>
              <a:lnSpc>
                <a:spcPts val="2944"/>
              </a:lnSpc>
            </a:pPr>
            <a:endParaRPr lang="en-US" sz="2300" spc="-57" dirty="0">
              <a:solidFill>
                <a:srgbClr val="FFFFFF"/>
              </a:solidFill>
              <a:latin typeface="Inte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1933" y="-3077752"/>
            <a:ext cx="16369133" cy="16442503"/>
            <a:chOff x="29428" y="0"/>
            <a:chExt cx="6321665" cy="6350000"/>
          </a:xfrm>
        </p:grpSpPr>
        <p:sp>
          <p:nvSpPr>
            <p:cNvPr id="3" name="Freeform 3"/>
            <p:cNvSpPr/>
            <p:nvPr/>
          </p:nvSpPr>
          <p:spPr>
            <a:xfrm>
              <a:off x="29428"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65477"/>
            </a:solidFill>
          </p:spPr>
        </p:sp>
      </p:grpSp>
      <p:pic>
        <p:nvPicPr>
          <p:cNvPr id="4" name="Picture 4"/>
          <p:cNvPicPr>
            <a:picLocks noChangeAspect="1"/>
          </p:cNvPicPr>
          <p:nvPr/>
        </p:nvPicPr>
        <p:blipFill>
          <a:blip r:embed="rId2"/>
          <a:srcRect/>
          <a:stretch>
            <a:fillRect/>
          </a:stretch>
        </p:blipFill>
        <p:spPr>
          <a:xfrm>
            <a:off x="620399" y="534380"/>
            <a:ext cx="829636" cy="829636"/>
          </a:xfrm>
          <a:prstGeom prst="rect">
            <a:avLst/>
          </a:prstGeom>
        </p:spPr>
      </p:pic>
      <p:pic>
        <p:nvPicPr>
          <p:cNvPr id="5" name="Picture 5"/>
          <p:cNvPicPr>
            <a:picLocks noChangeAspect="1"/>
          </p:cNvPicPr>
          <p:nvPr/>
        </p:nvPicPr>
        <p:blipFill>
          <a:blip r:embed="rId3"/>
          <a:srcRect/>
          <a:stretch>
            <a:fillRect/>
          </a:stretch>
        </p:blipFill>
        <p:spPr>
          <a:xfrm>
            <a:off x="11966332" y="-3855481"/>
            <a:ext cx="7698111" cy="7710963"/>
          </a:xfrm>
          <a:prstGeom prst="rect">
            <a:avLst/>
          </a:prstGeom>
        </p:spPr>
      </p:pic>
      <p:sp>
        <p:nvSpPr>
          <p:cNvPr id="6" name="TextBox 6"/>
          <p:cNvSpPr txBox="1"/>
          <p:nvPr/>
        </p:nvSpPr>
        <p:spPr>
          <a:xfrm>
            <a:off x="15110417" y="6057900"/>
            <a:ext cx="3154146" cy="3447098"/>
          </a:xfrm>
          <a:prstGeom prst="rect">
            <a:avLst/>
          </a:prstGeom>
        </p:spPr>
        <p:txBody>
          <a:bodyPr lIns="0" tIns="0" rIns="0" bIns="0" rtlCol="0" anchor="t">
            <a:spAutoFit/>
          </a:bodyPr>
          <a:lstStyle/>
          <a:p>
            <a:r>
              <a:rPr lang="fr-CA" sz="2800" b="1" dirty="0">
                <a:solidFill>
                  <a:srgbClr val="8ED4D5"/>
                </a:solidFill>
              </a:rPr>
              <a:t>Comment le syndicat</a:t>
            </a:r>
            <a:br>
              <a:rPr lang="fr-CA" sz="2800" b="1" dirty="0">
                <a:solidFill>
                  <a:srgbClr val="8ED4D5"/>
                </a:solidFill>
              </a:rPr>
            </a:br>
            <a:r>
              <a:rPr lang="fr-CA" sz="2800" b="1" dirty="0">
                <a:solidFill>
                  <a:srgbClr val="8ED4D5"/>
                </a:solidFill>
              </a:rPr>
              <a:t>peut-il collaborer avec l’employeur afin de créer un milieu de travail soutenant et sécuritaire pour les victimes de violence conjugale ? </a:t>
            </a:r>
            <a:endParaRPr lang="fr-CA" sz="4800" b="1" dirty="0">
              <a:solidFill>
                <a:srgbClr val="8ED4D5"/>
              </a:solidFill>
            </a:endParaRP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14094" y="2806695"/>
            <a:ext cx="557164" cy="32822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003003" y="2806695"/>
            <a:ext cx="557164" cy="32822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752439" y="2806695"/>
            <a:ext cx="557164" cy="328220"/>
          </a:xfrm>
          <a:prstGeom prst="rect">
            <a:avLst/>
          </a:prstGeom>
        </p:spPr>
      </p:pic>
      <p:sp>
        <p:nvSpPr>
          <p:cNvPr id="11" name="TextBox 11"/>
          <p:cNvSpPr txBox="1"/>
          <p:nvPr/>
        </p:nvSpPr>
        <p:spPr>
          <a:xfrm>
            <a:off x="9752439" y="3487916"/>
            <a:ext cx="3686671" cy="787780"/>
          </a:xfrm>
          <a:prstGeom prst="rect">
            <a:avLst/>
          </a:prstGeom>
        </p:spPr>
        <p:txBody>
          <a:bodyPr lIns="0" tIns="0" rIns="0" bIns="0" rtlCol="0" anchor="t">
            <a:spAutoFit/>
          </a:bodyPr>
          <a:lstStyle/>
          <a:p>
            <a:pPr marL="0" lvl="0" indent="0">
              <a:lnSpc>
                <a:spcPts val="3233"/>
              </a:lnSpc>
            </a:pPr>
            <a:r>
              <a:rPr lang="en-US" sz="2309" spc="-23" dirty="0">
                <a:solidFill>
                  <a:srgbClr val="FFFFFF"/>
                </a:solidFill>
                <a:latin typeface="Inter"/>
              </a:rPr>
              <a:t>. </a:t>
            </a:r>
          </a:p>
          <a:p>
            <a:pPr marL="0" lvl="0" indent="0">
              <a:lnSpc>
                <a:spcPts val="3233"/>
              </a:lnSpc>
            </a:pPr>
            <a:endParaRPr lang="en-US" sz="2309" spc="-23" dirty="0">
              <a:solidFill>
                <a:srgbClr val="FFFFFF"/>
              </a:solidFill>
              <a:latin typeface="Inter"/>
            </a:endParaRPr>
          </a:p>
        </p:txBody>
      </p:sp>
      <p:sp>
        <p:nvSpPr>
          <p:cNvPr id="14" name="ZoneTexte 13">
            <a:extLst>
              <a:ext uri="{FF2B5EF4-FFF2-40B4-BE49-F238E27FC236}">
                <a16:creationId xmlns:a16="http://schemas.microsoft.com/office/drawing/2014/main" id="{F86BB975-4843-1441-B612-CD233593F900}"/>
              </a:ext>
            </a:extLst>
          </p:cNvPr>
          <p:cNvSpPr txBox="1"/>
          <p:nvPr/>
        </p:nvSpPr>
        <p:spPr>
          <a:xfrm>
            <a:off x="902365" y="3855482"/>
            <a:ext cx="10419346" cy="5632311"/>
          </a:xfrm>
          <a:prstGeom prst="rect">
            <a:avLst/>
          </a:prstGeom>
          <a:noFill/>
        </p:spPr>
        <p:txBody>
          <a:bodyPr wrap="square">
            <a:spAutoFit/>
          </a:bodyPr>
          <a:lstStyle/>
          <a:p>
            <a:pPr>
              <a:buFont typeface="Arial" panose="020B0604020202020204" pitchFamily="34" charset="0"/>
              <a:buChar char="•"/>
            </a:pPr>
            <a:r>
              <a:rPr lang="fr-CA" sz="2400" dirty="0">
                <a:solidFill>
                  <a:schemeClr val="bg1"/>
                </a:solidFill>
                <a:effectLst/>
                <a:latin typeface="FTRegolaNeue"/>
              </a:rPr>
              <a:t>En suivant des formations sur la violence conjugale et en encourageant l’entreprise à suivre des formations </a:t>
            </a:r>
          </a:p>
          <a:p>
            <a:pPr>
              <a:buFont typeface="Arial" panose="020B0604020202020204" pitchFamily="34" charset="0"/>
              <a:buChar char="•"/>
            </a:pPr>
            <a:r>
              <a:rPr lang="fr-CA" sz="2400" dirty="0">
                <a:solidFill>
                  <a:schemeClr val="bg1"/>
                </a:solidFill>
                <a:effectLst/>
                <a:latin typeface="FTRegolaNeue"/>
              </a:rPr>
              <a:t>En prévenant les risques liés à la violence sur la santé et sécurité des employé·e·s</a:t>
            </a:r>
            <a:br>
              <a:rPr lang="fr-CA" sz="2400" dirty="0">
                <a:solidFill>
                  <a:schemeClr val="bg1"/>
                </a:solidFill>
                <a:effectLst/>
                <a:latin typeface="FTRegolaNeue"/>
              </a:rPr>
            </a:br>
            <a:r>
              <a:rPr lang="fr-CA" sz="2400" dirty="0">
                <a:solidFill>
                  <a:schemeClr val="bg1"/>
                </a:solidFill>
                <a:effectLst/>
                <a:latin typeface="FTRegolaNeue"/>
              </a:rPr>
              <a:t>en général </a:t>
            </a:r>
          </a:p>
          <a:p>
            <a:pPr>
              <a:buFont typeface="Arial" panose="020B0604020202020204" pitchFamily="34" charset="0"/>
              <a:buChar char="•"/>
            </a:pPr>
            <a:r>
              <a:rPr lang="fr-CA" sz="2400" dirty="0">
                <a:solidFill>
                  <a:schemeClr val="bg1"/>
                </a:solidFill>
                <a:effectLst/>
                <a:latin typeface="FTRegolaNeue"/>
              </a:rPr>
              <a:t>En connaissant les mesures d’accommodement possibles dans l’entreprise concernant la violence conjugale </a:t>
            </a:r>
          </a:p>
          <a:p>
            <a:pPr>
              <a:buFont typeface="Arial" panose="020B0604020202020204" pitchFamily="34" charset="0"/>
              <a:buChar char="•"/>
            </a:pPr>
            <a:r>
              <a:rPr lang="fr-CA" sz="2400" dirty="0">
                <a:solidFill>
                  <a:schemeClr val="bg1"/>
                </a:solidFill>
                <a:effectLst/>
                <a:latin typeface="FTRegolaNeue"/>
              </a:rPr>
              <a:t>En accompagnant la victime lors des discussions avec l’employeur sur des mesures d’accommodement </a:t>
            </a:r>
          </a:p>
          <a:p>
            <a:pPr>
              <a:buFont typeface="Arial" panose="020B0604020202020204" pitchFamily="34" charset="0"/>
              <a:buChar char="•"/>
            </a:pPr>
            <a:r>
              <a:rPr lang="fr-CA" sz="2400" dirty="0">
                <a:solidFill>
                  <a:schemeClr val="bg1"/>
                </a:solidFill>
                <a:effectLst/>
                <a:latin typeface="FTRegolaNeue"/>
              </a:rPr>
              <a:t>En respectant les décisions prises par l’employée victime de violence conjugale </a:t>
            </a:r>
          </a:p>
          <a:p>
            <a:pPr>
              <a:buFont typeface="Arial" panose="020B0604020202020204" pitchFamily="34" charset="0"/>
              <a:buChar char="•"/>
            </a:pPr>
            <a:r>
              <a:rPr lang="fr-CA" sz="2400" dirty="0">
                <a:solidFill>
                  <a:schemeClr val="bg1"/>
                </a:solidFill>
                <a:effectLst/>
                <a:latin typeface="FTRegolaNeue"/>
              </a:rPr>
              <a:t>En connaissant les ressources spécialisées en matière de violence conjugale </a:t>
            </a:r>
          </a:p>
          <a:p>
            <a:pPr>
              <a:buFont typeface="Arial" panose="020B0604020202020204" pitchFamily="34" charset="0"/>
              <a:buChar char="•"/>
            </a:pPr>
            <a:r>
              <a:rPr lang="fr-CA" sz="2400" dirty="0">
                <a:solidFill>
                  <a:schemeClr val="bg1"/>
                </a:solidFill>
                <a:effectLst/>
                <a:latin typeface="FTRegolaNeue"/>
              </a:rPr>
              <a:t>En négociant des clauses de convention collective pour les victimes de violence conjugale (ex. : congés payés) </a:t>
            </a:r>
          </a:p>
          <a:p>
            <a:pPr>
              <a:buFont typeface="Arial" panose="020B0604020202020204" pitchFamily="34" charset="0"/>
              <a:buChar char="•"/>
            </a:pPr>
            <a:r>
              <a:rPr lang="fr-CA" sz="2400" dirty="0">
                <a:solidFill>
                  <a:schemeClr val="bg1"/>
                </a:solidFill>
                <a:effectLst/>
                <a:latin typeface="FTRegolaNeue"/>
              </a:rPr>
              <a:t>En créant un poste d’intervenante sociale auprès des employé·e·s </a:t>
            </a:r>
          </a:p>
          <a:p>
            <a:pPr>
              <a:buFont typeface="Arial" panose="020B0604020202020204" pitchFamily="34" charset="0"/>
              <a:buChar char="•"/>
            </a:pPr>
            <a:r>
              <a:rPr lang="fr-CA" sz="2400" dirty="0">
                <a:solidFill>
                  <a:schemeClr val="bg1"/>
                </a:solidFill>
                <a:effectLst/>
                <a:latin typeface="FTRegolaNeue"/>
              </a:rPr>
              <a:t>En appuyant les luttes que les femmes mènent sur divers fronts : égalité, équité salariale, harcèlement, violences, etc. </a:t>
            </a:r>
          </a:p>
        </p:txBody>
      </p:sp>
    </p:spTree>
    <p:extLst>
      <p:ext uri="{BB962C8B-B14F-4D97-AF65-F5344CB8AC3E}">
        <p14:creationId xmlns:p14="http://schemas.microsoft.com/office/powerpoint/2010/main" val="154617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49587" y="-3077752"/>
            <a:ext cx="16442503" cy="1644250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65477"/>
            </a:solidFill>
          </p:spPr>
        </p:sp>
      </p:grpSp>
      <p:pic>
        <p:nvPicPr>
          <p:cNvPr id="4" name="Picture 4"/>
          <p:cNvPicPr>
            <a:picLocks noChangeAspect="1"/>
          </p:cNvPicPr>
          <p:nvPr/>
        </p:nvPicPr>
        <p:blipFill>
          <a:blip r:embed="rId2"/>
          <a:srcRect/>
          <a:stretch>
            <a:fillRect/>
          </a:stretch>
        </p:blipFill>
        <p:spPr>
          <a:xfrm>
            <a:off x="620399" y="534380"/>
            <a:ext cx="829636" cy="829636"/>
          </a:xfrm>
          <a:prstGeom prst="rect">
            <a:avLst/>
          </a:prstGeom>
        </p:spPr>
      </p:pic>
      <p:pic>
        <p:nvPicPr>
          <p:cNvPr id="5" name="Picture 5"/>
          <p:cNvPicPr>
            <a:picLocks noChangeAspect="1"/>
          </p:cNvPicPr>
          <p:nvPr/>
        </p:nvPicPr>
        <p:blipFill>
          <a:blip r:embed="rId3"/>
          <a:srcRect/>
          <a:stretch>
            <a:fillRect/>
          </a:stretch>
        </p:blipFill>
        <p:spPr>
          <a:xfrm>
            <a:off x="11966332" y="-3855481"/>
            <a:ext cx="7698111" cy="7710963"/>
          </a:xfrm>
          <a:prstGeom prst="rect">
            <a:avLst/>
          </a:prstGeom>
        </p:spPr>
      </p:pic>
      <p:sp>
        <p:nvSpPr>
          <p:cNvPr id="6" name="TextBox 6"/>
          <p:cNvSpPr txBox="1"/>
          <p:nvPr/>
        </p:nvSpPr>
        <p:spPr>
          <a:xfrm>
            <a:off x="14482977" y="8109969"/>
            <a:ext cx="3317432" cy="1707062"/>
          </a:xfrm>
          <a:prstGeom prst="rect">
            <a:avLst/>
          </a:prstGeom>
        </p:spPr>
        <p:txBody>
          <a:bodyPr lIns="0" tIns="0" rIns="0" bIns="0" rtlCol="0" anchor="t">
            <a:spAutoFit/>
          </a:bodyPr>
          <a:lstStyle/>
          <a:p>
            <a:pPr algn="r">
              <a:lnSpc>
                <a:spcPts val="4537"/>
              </a:lnSpc>
              <a:spcBef>
                <a:spcPct val="0"/>
              </a:spcBef>
            </a:pPr>
            <a:r>
              <a:rPr lang="en-US" sz="3544" spc="-88" dirty="0">
                <a:solidFill>
                  <a:srgbClr val="F16155"/>
                </a:solidFill>
                <a:latin typeface="Inter Bold"/>
              </a:rPr>
              <a:t>Les outils pour implanter ces mesures </a:t>
            </a:r>
          </a:p>
        </p:txBody>
      </p:sp>
      <p:sp>
        <p:nvSpPr>
          <p:cNvPr id="7" name="TextBox 7"/>
          <p:cNvSpPr txBox="1"/>
          <p:nvPr/>
        </p:nvSpPr>
        <p:spPr>
          <a:xfrm>
            <a:off x="1773518" y="1335441"/>
            <a:ext cx="9589609" cy="1354025"/>
          </a:xfrm>
          <a:prstGeom prst="rect">
            <a:avLst/>
          </a:prstGeom>
        </p:spPr>
        <p:txBody>
          <a:bodyPr lIns="0" tIns="0" rIns="0" bIns="0" rtlCol="0" anchor="t">
            <a:spAutoFit/>
          </a:bodyPr>
          <a:lstStyle/>
          <a:p>
            <a:pPr>
              <a:lnSpc>
                <a:spcPts val="3584"/>
              </a:lnSpc>
              <a:spcBef>
                <a:spcPct val="0"/>
              </a:spcBef>
            </a:pPr>
            <a:r>
              <a:rPr lang="en-US" sz="2800" spc="-70" dirty="0">
                <a:solidFill>
                  <a:srgbClr val="FFFFFF"/>
                </a:solidFill>
                <a:latin typeface="Inter"/>
              </a:rPr>
              <a:t>Dans notre guide vous retrouverez en annexes plusieurs outils clé en main dont : </a:t>
            </a:r>
          </a:p>
          <a:p>
            <a:pPr>
              <a:lnSpc>
                <a:spcPts val="3584"/>
              </a:lnSpc>
              <a:spcBef>
                <a:spcPct val="0"/>
              </a:spcBef>
            </a:pPr>
            <a:endParaRPr lang="en-US" sz="2800" spc="-70" dirty="0">
              <a:solidFill>
                <a:srgbClr val="FFFFFF"/>
              </a:solidFill>
              <a:latin typeface="Inter"/>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87672" y="3859041"/>
            <a:ext cx="663044" cy="390593"/>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765345" y="3855481"/>
            <a:ext cx="663044" cy="39059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73518" y="6519986"/>
            <a:ext cx="663044" cy="390593"/>
          </a:xfrm>
          <a:prstGeom prst="rect">
            <a:avLst/>
          </a:prstGeom>
        </p:spPr>
      </p:pic>
      <p:sp>
        <p:nvSpPr>
          <p:cNvPr id="11" name="TextBox 11"/>
          <p:cNvSpPr txBox="1"/>
          <p:nvPr/>
        </p:nvSpPr>
        <p:spPr>
          <a:xfrm>
            <a:off x="9765345" y="4461997"/>
            <a:ext cx="2567576" cy="1231771"/>
          </a:xfrm>
          <a:prstGeom prst="rect">
            <a:avLst/>
          </a:prstGeom>
        </p:spPr>
        <p:txBody>
          <a:bodyPr lIns="0" tIns="0" rIns="0" bIns="0" rtlCol="0" anchor="t">
            <a:spAutoFit/>
          </a:bodyPr>
          <a:lstStyle/>
          <a:p>
            <a:pPr marL="0" lvl="0" indent="0">
              <a:lnSpc>
                <a:spcPts val="3216"/>
              </a:lnSpc>
              <a:spcBef>
                <a:spcPct val="0"/>
              </a:spcBef>
            </a:pPr>
            <a:r>
              <a:rPr lang="en-US" sz="2512" spc="-62" dirty="0">
                <a:solidFill>
                  <a:srgbClr val="FFFFFF"/>
                </a:solidFill>
                <a:latin typeface="Inter"/>
              </a:rPr>
              <a:t>Un modèle d’arbre décisionnel</a:t>
            </a:r>
          </a:p>
        </p:txBody>
      </p:sp>
      <p:sp>
        <p:nvSpPr>
          <p:cNvPr id="12" name="TextBox 12"/>
          <p:cNvSpPr txBox="1"/>
          <p:nvPr/>
        </p:nvSpPr>
        <p:spPr>
          <a:xfrm>
            <a:off x="1773518" y="7187114"/>
            <a:ext cx="3174630" cy="1231771"/>
          </a:xfrm>
          <a:prstGeom prst="rect">
            <a:avLst/>
          </a:prstGeom>
        </p:spPr>
        <p:txBody>
          <a:bodyPr lIns="0" tIns="0" rIns="0" bIns="0" rtlCol="0" anchor="t">
            <a:spAutoFit/>
          </a:bodyPr>
          <a:lstStyle/>
          <a:p>
            <a:pPr>
              <a:lnSpc>
                <a:spcPts val="3216"/>
              </a:lnSpc>
            </a:pPr>
            <a:r>
              <a:rPr lang="en-US" sz="2512" spc="-62" dirty="0">
                <a:solidFill>
                  <a:srgbClr val="FFFFFF"/>
                </a:solidFill>
                <a:latin typeface="Inter"/>
              </a:rPr>
              <a:t>Un modèle de plan d’accompagnement</a:t>
            </a:r>
          </a:p>
          <a:p>
            <a:pPr marL="0" lvl="0" indent="0">
              <a:lnSpc>
                <a:spcPts val="3216"/>
              </a:lnSpc>
              <a:spcBef>
                <a:spcPct val="0"/>
              </a:spcBef>
            </a:pPr>
            <a:endParaRPr lang="en-US" sz="2512" spc="-62" dirty="0">
              <a:solidFill>
                <a:srgbClr val="FFFFFF"/>
              </a:solidFill>
              <a:latin typeface="Inter"/>
            </a:endParaRPr>
          </a:p>
        </p:txBody>
      </p:sp>
      <p:sp>
        <p:nvSpPr>
          <p:cNvPr id="13" name="TextBox 13"/>
          <p:cNvSpPr txBox="1"/>
          <p:nvPr/>
        </p:nvSpPr>
        <p:spPr>
          <a:xfrm>
            <a:off x="1787672" y="4414752"/>
            <a:ext cx="2567576" cy="1231771"/>
          </a:xfrm>
          <a:prstGeom prst="rect">
            <a:avLst/>
          </a:prstGeom>
        </p:spPr>
        <p:txBody>
          <a:bodyPr lIns="0" tIns="0" rIns="0" bIns="0" rtlCol="0" anchor="t">
            <a:spAutoFit/>
          </a:bodyPr>
          <a:lstStyle/>
          <a:p>
            <a:pPr marL="0" lvl="0" indent="0">
              <a:lnSpc>
                <a:spcPts val="3216"/>
              </a:lnSpc>
              <a:spcBef>
                <a:spcPct val="0"/>
              </a:spcBef>
            </a:pPr>
            <a:r>
              <a:rPr lang="en-US" sz="2512" spc="-62" dirty="0">
                <a:solidFill>
                  <a:srgbClr val="FFFFFF"/>
                </a:solidFill>
                <a:latin typeface="Inter"/>
              </a:rPr>
              <a:t>Une liste des ressources spécialisées </a:t>
            </a:r>
          </a:p>
        </p:txBody>
      </p:sp>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765641" y="3859041"/>
            <a:ext cx="663044" cy="39059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65641" y="6519986"/>
            <a:ext cx="663044" cy="390593"/>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765345" y="6519986"/>
            <a:ext cx="663044" cy="390593"/>
          </a:xfrm>
          <a:prstGeom prst="rect">
            <a:avLst/>
          </a:prstGeom>
        </p:spPr>
      </p:pic>
      <p:sp>
        <p:nvSpPr>
          <p:cNvPr id="17" name="TextBox 17"/>
          <p:cNvSpPr txBox="1"/>
          <p:nvPr/>
        </p:nvSpPr>
        <p:spPr>
          <a:xfrm>
            <a:off x="5765641" y="7126502"/>
            <a:ext cx="2567576" cy="1231771"/>
          </a:xfrm>
          <a:prstGeom prst="rect">
            <a:avLst/>
          </a:prstGeom>
        </p:spPr>
        <p:txBody>
          <a:bodyPr lIns="0" tIns="0" rIns="0" bIns="0" rtlCol="0" anchor="t">
            <a:spAutoFit/>
          </a:bodyPr>
          <a:lstStyle/>
          <a:p>
            <a:pPr marL="0" lvl="0" indent="0">
              <a:lnSpc>
                <a:spcPts val="3216"/>
              </a:lnSpc>
              <a:spcBef>
                <a:spcPct val="0"/>
              </a:spcBef>
            </a:pPr>
            <a:r>
              <a:rPr lang="en-US" sz="2512" spc="-62" dirty="0">
                <a:solidFill>
                  <a:srgbClr val="FFFFFF"/>
                </a:solidFill>
                <a:latin typeface="Inter"/>
              </a:rPr>
              <a:t>Un modèle de politique de travail </a:t>
            </a:r>
          </a:p>
        </p:txBody>
      </p:sp>
      <p:sp>
        <p:nvSpPr>
          <p:cNvPr id="18" name="TextBox 18"/>
          <p:cNvSpPr txBox="1"/>
          <p:nvPr/>
        </p:nvSpPr>
        <p:spPr>
          <a:xfrm>
            <a:off x="9765345" y="7187114"/>
            <a:ext cx="3195563" cy="1231771"/>
          </a:xfrm>
          <a:prstGeom prst="rect">
            <a:avLst/>
          </a:prstGeom>
        </p:spPr>
        <p:txBody>
          <a:bodyPr lIns="0" tIns="0" rIns="0" bIns="0" rtlCol="0" anchor="t">
            <a:spAutoFit/>
          </a:bodyPr>
          <a:lstStyle/>
          <a:p>
            <a:pPr>
              <a:lnSpc>
                <a:spcPts val="3216"/>
              </a:lnSpc>
            </a:pPr>
            <a:r>
              <a:rPr lang="en-US" sz="2512" spc="-62" dirty="0">
                <a:solidFill>
                  <a:srgbClr val="FFFFFF"/>
                </a:solidFill>
                <a:latin typeface="Inter"/>
              </a:rPr>
              <a:t>La certification</a:t>
            </a:r>
          </a:p>
          <a:p>
            <a:pPr>
              <a:lnSpc>
                <a:spcPts val="3216"/>
              </a:lnSpc>
            </a:pPr>
            <a:r>
              <a:rPr lang="en-US" sz="2512" spc="-62" dirty="0">
                <a:solidFill>
                  <a:srgbClr val="FFFFFF"/>
                </a:solidFill>
                <a:latin typeface="Inter"/>
              </a:rPr>
              <a:t>Milieu de travail allié </a:t>
            </a:r>
          </a:p>
          <a:p>
            <a:pPr marL="0" lvl="0" indent="0">
              <a:lnSpc>
                <a:spcPts val="3216"/>
              </a:lnSpc>
              <a:spcBef>
                <a:spcPct val="0"/>
              </a:spcBef>
            </a:pPr>
            <a:endParaRPr lang="en-US" sz="2512" spc="-62" dirty="0">
              <a:solidFill>
                <a:srgbClr val="FFFFFF"/>
              </a:solidFill>
              <a:latin typeface="Inter"/>
            </a:endParaRPr>
          </a:p>
        </p:txBody>
      </p:sp>
      <p:sp>
        <p:nvSpPr>
          <p:cNvPr id="19" name="TextBox 19"/>
          <p:cNvSpPr txBox="1"/>
          <p:nvPr/>
        </p:nvSpPr>
        <p:spPr>
          <a:xfrm>
            <a:off x="5765641" y="4414752"/>
            <a:ext cx="2567576" cy="822196"/>
          </a:xfrm>
          <a:prstGeom prst="rect">
            <a:avLst/>
          </a:prstGeom>
        </p:spPr>
        <p:txBody>
          <a:bodyPr lIns="0" tIns="0" rIns="0" bIns="0" rtlCol="0" anchor="t">
            <a:spAutoFit/>
          </a:bodyPr>
          <a:lstStyle/>
          <a:p>
            <a:pPr marL="0" lvl="0" indent="0">
              <a:lnSpc>
                <a:spcPts val="3216"/>
              </a:lnSpc>
              <a:spcBef>
                <a:spcPct val="0"/>
              </a:spcBef>
            </a:pPr>
            <a:r>
              <a:rPr lang="en-US" sz="2512" spc="-62" dirty="0">
                <a:solidFill>
                  <a:srgbClr val="FFFFFF"/>
                </a:solidFill>
                <a:latin typeface="Inter"/>
              </a:rPr>
              <a:t>Un modèle du plan de sécurité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DD3D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20399" y="534380"/>
            <a:ext cx="829636" cy="829636"/>
          </a:xfrm>
          <a:prstGeom prst="rect">
            <a:avLst/>
          </a:prstGeom>
        </p:spPr>
      </p:pic>
      <p:pic>
        <p:nvPicPr>
          <p:cNvPr id="3" name="Picture 3"/>
          <p:cNvPicPr>
            <a:picLocks noChangeAspect="1"/>
          </p:cNvPicPr>
          <p:nvPr/>
        </p:nvPicPr>
        <p:blipFill>
          <a:blip r:embed="rId3"/>
          <a:srcRect/>
          <a:stretch>
            <a:fillRect/>
          </a:stretch>
        </p:blipFill>
        <p:spPr>
          <a:xfrm rot="-5400000">
            <a:off x="8378320" y="8451899"/>
            <a:ext cx="1590767" cy="2079434"/>
          </a:xfrm>
          <a:prstGeom prst="rect">
            <a:avLst/>
          </a:prstGeom>
        </p:spPr>
      </p:pic>
      <p:sp>
        <p:nvSpPr>
          <p:cNvPr id="4" name="TextBox 4"/>
          <p:cNvSpPr txBox="1"/>
          <p:nvPr/>
        </p:nvSpPr>
        <p:spPr>
          <a:xfrm>
            <a:off x="3810000" y="2857500"/>
            <a:ext cx="11294385" cy="1000274"/>
          </a:xfrm>
          <a:prstGeom prst="rect">
            <a:avLst/>
          </a:prstGeom>
        </p:spPr>
        <p:txBody>
          <a:bodyPr lIns="0" tIns="0" rIns="0" bIns="0" rtlCol="0" anchor="t">
            <a:spAutoFit/>
          </a:bodyPr>
          <a:lstStyle/>
          <a:p>
            <a:pPr algn="ctr">
              <a:lnSpc>
                <a:spcPts val="7776"/>
              </a:lnSpc>
            </a:pPr>
            <a:r>
              <a:rPr lang="en-US" sz="7005" spc="-175" dirty="0">
                <a:solidFill>
                  <a:srgbClr val="FFFFFF"/>
                </a:solidFill>
                <a:latin typeface="Inter Bold"/>
              </a:rPr>
              <a:t>Avez-vous des questions?</a:t>
            </a:r>
          </a:p>
        </p:txBody>
      </p:sp>
      <p:pic>
        <p:nvPicPr>
          <p:cNvPr id="5" name="Picture 5"/>
          <p:cNvPicPr>
            <a:picLocks noChangeAspect="1"/>
          </p:cNvPicPr>
          <p:nvPr/>
        </p:nvPicPr>
        <p:blipFill>
          <a:blip r:embed="rId3"/>
          <a:srcRect/>
          <a:stretch>
            <a:fillRect/>
          </a:stretch>
        </p:blipFill>
        <p:spPr>
          <a:xfrm rot="-5400000">
            <a:off x="5919968" y="8451899"/>
            <a:ext cx="1590767" cy="2079434"/>
          </a:xfrm>
          <a:prstGeom prst="rect">
            <a:avLst/>
          </a:prstGeom>
        </p:spPr>
      </p:pic>
      <p:pic>
        <p:nvPicPr>
          <p:cNvPr id="6" name="Picture 6"/>
          <p:cNvPicPr>
            <a:picLocks noChangeAspect="1"/>
          </p:cNvPicPr>
          <p:nvPr/>
        </p:nvPicPr>
        <p:blipFill>
          <a:blip r:embed="rId3"/>
          <a:srcRect/>
          <a:stretch>
            <a:fillRect/>
          </a:stretch>
        </p:blipFill>
        <p:spPr>
          <a:xfrm rot="-5400000">
            <a:off x="10777265" y="8451899"/>
            <a:ext cx="1590767" cy="207943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16155"/>
        </a:solidFill>
        <a:effectLst/>
      </p:bgPr>
    </p:bg>
    <p:spTree>
      <p:nvGrpSpPr>
        <p:cNvPr id="1" name=""/>
        <p:cNvGrpSpPr/>
        <p:nvPr/>
      </p:nvGrpSpPr>
      <p:grpSpPr>
        <a:xfrm>
          <a:off x="0" y="0"/>
          <a:ext cx="0" cy="0"/>
          <a:chOff x="0" y="0"/>
          <a:chExt cx="0" cy="0"/>
        </a:xfrm>
      </p:grpSpPr>
      <p:sp>
        <p:nvSpPr>
          <p:cNvPr id="2" name="TextBox 2"/>
          <p:cNvSpPr txBox="1"/>
          <p:nvPr/>
        </p:nvSpPr>
        <p:spPr>
          <a:xfrm>
            <a:off x="7597772" y="3665920"/>
            <a:ext cx="9661528" cy="5816600"/>
          </a:xfrm>
          <a:prstGeom prst="rect">
            <a:avLst/>
          </a:prstGeom>
        </p:spPr>
        <p:txBody>
          <a:bodyPr lIns="0" tIns="0" rIns="0" bIns="0" rtlCol="0" anchor="t">
            <a:spAutoFit/>
          </a:bodyPr>
          <a:lstStyle/>
          <a:p>
            <a:pPr>
              <a:lnSpc>
                <a:spcPts val="5199"/>
              </a:lnSpc>
            </a:pPr>
            <a:r>
              <a:rPr lang="en-US" sz="3999" spc="-99" dirty="0">
                <a:solidFill>
                  <a:srgbClr val="065477"/>
                </a:solidFill>
                <a:latin typeface="Inter Bold"/>
              </a:rPr>
              <a:t>Regroupement des maisons pour femmes victimes de violence conjugale</a:t>
            </a:r>
            <a:r>
              <a:rPr lang="en-US" sz="3999" spc="-99" dirty="0">
                <a:solidFill>
                  <a:srgbClr val="FFFFFF"/>
                </a:solidFill>
                <a:latin typeface="Inter Bold"/>
              </a:rPr>
              <a:t> </a:t>
            </a:r>
          </a:p>
          <a:p>
            <a:pPr>
              <a:lnSpc>
                <a:spcPts val="5199"/>
              </a:lnSpc>
            </a:pPr>
            <a:r>
              <a:rPr lang="en-US" sz="3999" spc="-99" dirty="0">
                <a:solidFill>
                  <a:srgbClr val="FFFFFF"/>
                </a:solidFill>
                <a:latin typeface="Inter"/>
              </a:rPr>
              <a:t>maisons-femmes.qc.ca</a:t>
            </a:r>
          </a:p>
          <a:p>
            <a:pPr>
              <a:lnSpc>
                <a:spcPts val="5199"/>
              </a:lnSpc>
            </a:pPr>
            <a:r>
              <a:rPr lang="en-US" sz="3999" spc="-99" dirty="0">
                <a:solidFill>
                  <a:srgbClr val="FFFFFF"/>
                </a:solidFill>
                <a:latin typeface="Inter"/>
              </a:rPr>
              <a:t>514 878-9134 </a:t>
            </a:r>
          </a:p>
          <a:p>
            <a:pPr>
              <a:lnSpc>
                <a:spcPts val="5199"/>
              </a:lnSpc>
            </a:pPr>
            <a:endParaRPr lang="en-US" sz="3999" spc="-99" dirty="0">
              <a:solidFill>
                <a:srgbClr val="FFFFFF"/>
              </a:solidFill>
              <a:latin typeface="Inter"/>
            </a:endParaRPr>
          </a:p>
          <a:p>
            <a:pPr>
              <a:lnSpc>
                <a:spcPts val="5199"/>
              </a:lnSpc>
            </a:pPr>
            <a:r>
              <a:rPr lang="en-US" sz="3999" spc="-99" dirty="0">
                <a:solidFill>
                  <a:srgbClr val="065477"/>
                </a:solidFill>
                <a:latin typeface="Inter Bold"/>
              </a:rPr>
              <a:t>Milieux de travail alliés</a:t>
            </a:r>
          </a:p>
          <a:p>
            <a:pPr>
              <a:lnSpc>
                <a:spcPts val="5199"/>
              </a:lnSpc>
            </a:pPr>
            <a:r>
              <a:rPr lang="en-US" sz="3999" spc="-99" dirty="0">
                <a:solidFill>
                  <a:srgbClr val="FFFFFF"/>
                </a:solidFill>
                <a:latin typeface="Inter"/>
              </a:rPr>
              <a:t>milieuxallies@maisons-femmes.qc.ca</a:t>
            </a:r>
          </a:p>
          <a:p>
            <a:pPr>
              <a:lnSpc>
                <a:spcPts val="5199"/>
              </a:lnSpc>
            </a:pPr>
            <a:r>
              <a:rPr lang="en-US" sz="3999" spc="-99" dirty="0">
                <a:solidFill>
                  <a:srgbClr val="FFFFFF"/>
                </a:solidFill>
                <a:latin typeface="Inter"/>
              </a:rPr>
              <a:t>438 507-5387</a:t>
            </a:r>
          </a:p>
          <a:p>
            <a:pPr marL="0" lvl="0" indent="0">
              <a:lnSpc>
                <a:spcPts val="5199"/>
              </a:lnSpc>
            </a:pPr>
            <a:endParaRPr lang="en-US" sz="3999" spc="-99" dirty="0">
              <a:solidFill>
                <a:srgbClr val="FFFFFF"/>
              </a:solidFill>
              <a:latin typeface="Inter"/>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7292" y="3855448"/>
            <a:ext cx="663044" cy="39059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97292" y="7047878"/>
            <a:ext cx="663044" cy="39059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7516" t="1093" b="26306"/>
          <a:stretch>
            <a:fillRect/>
          </a:stretch>
        </p:blipFill>
        <p:spPr>
          <a:xfrm rot="-4378531" flipH="1" flipV="1">
            <a:off x="678228" y="-5291373"/>
            <a:ext cx="9137648" cy="12640146"/>
          </a:xfrm>
          <a:prstGeom prst="rect">
            <a:avLst/>
          </a:prstGeom>
        </p:spPr>
      </p:pic>
      <p:pic>
        <p:nvPicPr>
          <p:cNvPr id="6" name="Picture 6"/>
          <p:cNvPicPr>
            <a:picLocks noChangeAspect="1"/>
          </p:cNvPicPr>
          <p:nvPr/>
        </p:nvPicPr>
        <p:blipFill>
          <a:blip r:embed="rId6"/>
          <a:srcRect/>
          <a:stretch>
            <a:fillRect/>
          </a:stretch>
        </p:blipFill>
        <p:spPr>
          <a:xfrm>
            <a:off x="489857" y="362719"/>
            <a:ext cx="7077344" cy="24829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DD3D5"/>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041226" y="4006912"/>
            <a:ext cx="6280088" cy="6280088"/>
            <a:chOff x="0" y="0"/>
            <a:chExt cx="6350000" cy="6350000"/>
          </a:xfrm>
        </p:grpSpPr>
        <p:sp>
          <p:nvSpPr>
            <p:cNvPr id="3" name="Freeform 3"/>
            <p:cNvSpPr/>
            <p:nvPr/>
          </p:nvSpPr>
          <p:spPr>
            <a:xfrm>
              <a:off x="0" y="0"/>
              <a:ext cx="6350000" cy="6350000"/>
            </a:xfrm>
            <a:custGeom>
              <a:avLst/>
              <a:gdLst/>
              <a:ahLst/>
              <a:cxnLst/>
              <a:rect l="l" t="t" r="r" b="b"/>
              <a:pathLst>
                <a:path w="6350000" h="6350000">
                  <a:moveTo>
                    <a:pt x="0" y="6350000"/>
                  </a:moveTo>
                  <a:lnTo>
                    <a:pt x="6350000" y="6350000"/>
                  </a:lnTo>
                  <a:lnTo>
                    <a:pt x="6350000" y="0"/>
                  </a:lnTo>
                  <a:cubicBezTo>
                    <a:pt x="2843530" y="0"/>
                    <a:pt x="0" y="2843530"/>
                    <a:pt x="0" y="6350000"/>
                  </a:cubicBezTo>
                  <a:close/>
                </a:path>
              </a:pathLst>
            </a:custGeom>
            <a:blipFill>
              <a:blip r:embed="rId2"/>
              <a:stretch>
                <a:fillRect l="-72486" t="-80687" r="-136430" b="-25257"/>
              </a:stretch>
            </a:blipFill>
          </p:spPr>
        </p:sp>
      </p:grpSp>
      <p:pic>
        <p:nvPicPr>
          <p:cNvPr id="4" name="Picture 4"/>
          <p:cNvPicPr>
            <a:picLocks noChangeAspect="1"/>
          </p:cNvPicPr>
          <p:nvPr/>
        </p:nvPicPr>
        <p:blipFill>
          <a:blip r:embed="rId3"/>
          <a:srcRect/>
          <a:stretch>
            <a:fillRect/>
          </a:stretch>
        </p:blipFill>
        <p:spPr>
          <a:xfrm>
            <a:off x="620399" y="534380"/>
            <a:ext cx="829636" cy="82963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795753" y="2646699"/>
            <a:ext cx="4463547" cy="1996423"/>
          </a:xfrm>
          <a:prstGeom prst="rect">
            <a:avLst/>
          </a:prstGeom>
        </p:spPr>
      </p:pic>
      <p:grpSp>
        <p:nvGrpSpPr>
          <p:cNvPr id="6" name="Group 6"/>
          <p:cNvGrpSpPr/>
          <p:nvPr/>
        </p:nvGrpSpPr>
        <p:grpSpPr>
          <a:xfrm>
            <a:off x="12795753" y="2646699"/>
            <a:ext cx="1996423" cy="1996423"/>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6155"/>
            </a:solidFill>
          </p:spPr>
        </p:sp>
      </p:grpSp>
      <p:pic>
        <p:nvPicPr>
          <p:cNvPr id="8" name="Picture 8"/>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0333"/>
          <a:stretch/>
        </p:blipFill>
        <p:spPr>
          <a:xfrm rot="5395714">
            <a:off x="2103768" y="892410"/>
            <a:ext cx="8326676" cy="10466441"/>
          </a:xfrm>
          <a:prstGeom prst="rect">
            <a:avLst/>
          </a:prstGeom>
        </p:spPr>
      </p:pic>
      <p:sp>
        <p:nvSpPr>
          <p:cNvPr id="9" name="TextBox 9"/>
          <p:cNvSpPr txBox="1"/>
          <p:nvPr/>
        </p:nvSpPr>
        <p:spPr>
          <a:xfrm>
            <a:off x="2063274" y="4643122"/>
            <a:ext cx="8639736" cy="6363665"/>
          </a:xfrm>
          <a:prstGeom prst="rect">
            <a:avLst/>
          </a:prstGeom>
        </p:spPr>
        <p:txBody>
          <a:bodyPr wrap="square" lIns="0" tIns="0" rIns="0" bIns="0" rtlCol="0" anchor="t">
            <a:spAutoFit/>
          </a:bodyPr>
          <a:lstStyle/>
          <a:p>
            <a:pPr>
              <a:lnSpc>
                <a:spcPts val="3179"/>
              </a:lnSpc>
            </a:pPr>
            <a:r>
              <a:rPr lang="en-US" sz="2558" spc="-63" dirty="0">
                <a:solidFill>
                  <a:srgbClr val="065477"/>
                </a:solidFill>
                <a:latin typeface="Inter"/>
              </a:rPr>
              <a:t>Les 43 maisons membres du Regroupement mettent à disposition des femmes victimes de violence conjugale et de leurs enfants plusieurs services : </a:t>
            </a:r>
          </a:p>
          <a:p>
            <a:pPr marL="431799" lvl="1" indent="-215899">
              <a:buFont typeface="Arial"/>
              <a:buChar char="•"/>
            </a:pPr>
            <a:r>
              <a:rPr lang="en-US" sz="2558" spc="-63" dirty="0">
                <a:solidFill>
                  <a:srgbClr val="065477"/>
                </a:solidFill>
                <a:latin typeface="Inter"/>
              </a:rPr>
              <a:t>Soutien téléphonique 7 jours / 24 heures</a:t>
            </a:r>
          </a:p>
          <a:p>
            <a:pPr marL="431799" lvl="1" indent="-215899">
              <a:buFont typeface="Arial"/>
              <a:buChar char="•"/>
            </a:pPr>
            <a:r>
              <a:rPr lang="en-US" sz="2558" spc="-63" dirty="0">
                <a:solidFill>
                  <a:srgbClr val="065477"/>
                </a:solidFill>
                <a:latin typeface="Inter"/>
              </a:rPr>
              <a:t>Consultation externe</a:t>
            </a:r>
          </a:p>
          <a:p>
            <a:pPr marL="431799" lvl="1" indent="-215899">
              <a:buFont typeface="Arial"/>
              <a:buChar char="•"/>
            </a:pPr>
            <a:r>
              <a:rPr lang="en-US" sz="2558" spc="-63" dirty="0">
                <a:solidFill>
                  <a:srgbClr val="065477"/>
                </a:solidFill>
                <a:latin typeface="Inter"/>
              </a:rPr>
              <a:t>Hébergement sécuritaire</a:t>
            </a:r>
          </a:p>
          <a:p>
            <a:pPr marL="431799" lvl="1" indent="-215899">
              <a:buFont typeface="Arial"/>
              <a:buChar char="•"/>
            </a:pPr>
            <a:r>
              <a:rPr lang="en-US" sz="2558" spc="-63" dirty="0">
                <a:solidFill>
                  <a:srgbClr val="065477"/>
                </a:solidFill>
                <a:latin typeface="Inter"/>
              </a:rPr>
              <a:t>Intervention individuelle, de groupe et jeunesse</a:t>
            </a:r>
          </a:p>
          <a:p>
            <a:pPr marL="431799" lvl="1" indent="-215899">
              <a:buFont typeface="Arial"/>
              <a:buChar char="•"/>
            </a:pPr>
            <a:r>
              <a:rPr lang="en-US" sz="2558" spc="-63" dirty="0">
                <a:solidFill>
                  <a:srgbClr val="065477"/>
                </a:solidFill>
                <a:latin typeface="Inter"/>
              </a:rPr>
              <a:t>Information, référence, soutien et accompagnement dans les démarches (logement, aide sociale, recours juridiques, etc.)</a:t>
            </a:r>
          </a:p>
          <a:p>
            <a:pPr marL="431799" lvl="1" indent="-215899">
              <a:buFont typeface="Arial"/>
              <a:buChar char="•"/>
            </a:pPr>
            <a:r>
              <a:rPr lang="en-US" sz="2558" spc="-63" dirty="0">
                <a:solidFill>
                  <a:srgbClr val="065477"/>
                </a:solidFill>
                <a:latin typeface="Inter"/>
              </a:rPr>
              <a:t>Suivi posthébergement</a:t>
            </a:r>
          </a:p>
          <a:p>
            <a:pPr marL="431799" lvl="1" indent="-215899">
              <a:buFont typeface="Arial"/>
              <a:buChar char="•"/>
            </a:pPr>
            <a:r>
              <a:rPr lang="en-US" sz="2558" spc="-63" dirty="0">
                <a:solidFill>
                  <a:srgbClr val="065477"/>
                </a:solidFill>
                <a:latin typeface="Inter"/>
              </a:rPr>
              <a:t>Prévention et sensibilisation dans la communauté</a:t>
            </a:r>
          </a:p>
          <a:p>
            <a:pPr marL="431799" lvl="1" indent="-215899">
              <a:buFont typeface="Arial"/>
              <a:buChar char="•"/>
            </a:pPr>
            <a:r>
              <a:rPr lang="en-US" sz="2558" spc="-63" dirty="0">
                <a:solidFill>
                  <a:srgbClr val="065477"/>
                </a:solidFill>
                <a:latin typeface="Inter"/>
              </a:rPr>
              <a:t>Aide aux proches et aux intervenant.e.s sociojudiciaires</a:t>
            </a:r>
          </a:p>
          <a:p>
            <a:pPr>
              <a:lnSpc>
                <a:spcPts val="3179"/>
              </a:lnSpc>
            </a:pPr>
            <a:endParaRPr lang="en-US" sz="2000" dirty="0">
              <a:solidFill>
                <a:srgbClr val="065477"/>
              </a:solidFill>
              <a:latin typeface="+mj-lt"/>
            </a:endParaRPr>
          </a:p>
          <a:p>
            <a:pPr>
              <a:lnSpc>
                <a:spcPts val="3179"/>
              </a:lnSpc>
            </a:pPr>
            <a:endParaRPr lang="en-US" sz="2000" dirty="0">
              <a:solidFill>
                <a:srgbClr val="065477"/>
              </a:solidFill>
              <a:latin typeface="+mj-lt"/>
            </a:endParaRPr>
          </a:p>
          <a:p>
            <a:pPr marL="0" lvl="0" indent="0" algn="l">
              <a:lnSpc>
                <a:spcPts val="3179"/>
              </a:lnSpc>
            </a:pPr>
            <a:endParaRPr lang="en-US" sz="2000" dirty="0">
              <a:solidFill>
                <a:srgbClr val="065477"/>
              </a:solidFill>
              <a:latin typeface="+mj-lt"/>
            </a:endParaRPr>
          </a:p>
        </p:txBody>
      </p:sp>
      <p:sp>
        <p:nvSpPr>
          <p:cNvPr id="10" name="TextBox 10"/>
          <p:cNvSpPr txBox="1"/>
          <p:nvPr/>
        </p:nvSpPr>
        <p:spPr>
          <a:xfrm>
            <a:off x="2070596" y="2956633"/>
            <a:ext cx="7345241" cy="1347978"/>
          </a:xfrm>
          <a:prstGeom prst="rect">
            <a:avLst/>
          </a:prstGeom>
        </p:spPr>
        <p:txBody>
          <a:bodyPr lIns="0" tIns="0" rIns="0" bIns="0" rtlCol="0" anchor="t">
            <a:spAutoFit/>
          </a:bodyPr>
          <a:lstStyle/>
          <a:p>
            <a:pPr marL="0" lvl="0" indent="0">
              <a:lnSpc>
                <a:spcPts val="5375"/>
              </a:lnSpc>
              <a:spcBef>
                <a:spcPct val="0"/>
              </a:spcBef>
            </a:pPr>
            <a:r>
              <a:rPr lang="en-US" sz="4199" spc="-104" dirty="0">
                <a:solidFill>
                  <a:srgbClr val="065477"/>
                </a:solidFill>
                <a:latin typeface="Inter Bold"/>
              </a:rPr>
              <a:t>L</a:t>
            </a:r>
            <a:r>
              <a:rPr lang="en-US" sz="4199" u="none" spc="-104" dirty="0">
                <a:solidFill>
                  <a:srgbClr val="065477"/>
                </a:solidFill>
                <a:latin typeface="Inter Bold"/>
              </a:rPr>
              <a:t>es maisons, c’est plus que de l’hébergement!</a:t>
            </a:r>
          </a:p>
        </p:txBody>
      </p:sp>
      <p:sp>
        <p:nvSpPr>
          <p:cNvPr id="11" name="TextBox 11"/>
          <p:cNvSpPr txBox="1"/>
          <p:nvPr/>
        </p:nvSpPr>
        <p:spPr>
          <a:xfrm>
            <a:off x="15027527" y="3005290"/>
            <a:ext cx="2070980" cy="1331214"/>
          </a:xfrm>
          <a:prstGeom prst="rect">
            <a:avLst/>
          </a:prstGeom>
        </p:spPr>
        <p:txBody>
          <a:bodyPr lIns="0" tIns="0" rIns="0" bIns="0" rtlCol="0" anchor="t">
            <a:spAutoFit/>
          </a:bodyPr>
          <a:lstStyle/>
          <a:p>
            <a:pPr>
              <a:lnSpc>
                <a:spcPts val="2688"/>
              </a:lnSpc>
              <a:spcBef>
                <a:spcPct val="0"/>
              </a:spcBef>
            </a:pPr>
            <a:r>
              <a:rPr lang="en-US" sz="2100" spc="-52" dirty="0">
                <a:solidFill>
                  <a:srgbClr val="F16155"/>
                </a:solidFill>
                <a:latin typeface="Inter Bold"/>
              </a:rPr>
              <a:t>Les services des maisons sont gratuits et confidentiels. </a:t>
            </a:r>
          </a:p>
        </p:txBody>
      </p:sp>
      <p:sp>
        <p:nvSpPr>
          <p:cNvPr id="12" name="TextBox 12"/>
          <p:cNvSpPr txBox="1"/>
          <p:nvPr/>
        </p:nvSpPr>
        <p:spPr>
          <a:xfrm>
            <a:off x="13208360" y="3384433"/>
            <a:ext cx="1171209" cy="492379"/>
          </a:xfrm>
          <a:prstGeom prst="rect">
            <a:avLst/>
          </a:prstGeom>
        </p:spPr>
        <p:txBody>
          <a:bodyPr lIns="0" tIns="0" rIns="0" bIns="0" rtlCol="0" anchor="t">
            <a:spAutoFit/>
          </a:bodyPr>
          <a:lstStyle/>
          <a:p>
            <a:pPr marL="0" lvl="0" indent="0">
              <a:lnSpc>
                <a:spcPts val="3967"/>
              </a:lnSpc>
              <a:spcBef>
                <a:spcPct val="0"/>
              </a:spcBef>
            </a:pPr>
            <a:r>
              <a:rPr lang="en-US" sz="3099" spc="-77" dirty="0">
                <a:solidFill>
                  <a:srgbClr val="FFFFFF"/>
                </a:solidFill>
                <a:latin typeface="Inter Bold"/>
              </a:rPr>
              <a:t>24 / 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6547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6004439"/>
            <a:chOff x="0" y="0"/>
            <a:chExt cx="6186311" cy="2031131"/>
          </a:xfrm>
        </p:grpSpPr>
        <p:sp>
          <p:nvSpPr>
            <p:cNvPr id="3" name="Freeform 3"/>
            <p:cNvSpPr/>
            <p:nvPr/>
          </p:nvSpPr>
          <p:spPr>
            <a:xfrm>
              <a:off x="0" y="0"/>
              <a:ext cx="6186311" cy="2031131"/>
            </a:xfrm>
            <a:custGeom>
              <a:avLst/>
              <a:gdLst/>
              <a:ahLst/>
              <a:cxnLst/>
              <a:rect l="l" t="t" r="r" b="b"/>
              <a:pathLst>
                <a:path w="6186311" h="2031131">
                  <a:moveTo>
                    <a:pt x="0" y="0"/>
                  </a:moveTo>
                  <a:lnTo>
                    <a:pt x="6186311" y="0"/>
                  </a:lnTo>
                  <a:lnTo>
                    <a:pt x="6186311" y="2031131"/>
                  </a:lnTo>
                  <a:lnTo>
                    <a:pt x="0" y="2031131"/>
                  </a:lnTo>
                  <a:close/>
                </a:path>
              </a:pathLst>
            </a:custGeom>
            <a:solidFill>
              <a:srgbClr val="065477"/>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84028" y="6004439"/>
            <a:ext cx="17719944" cy="13289958"/>
          </a:xfrm>
          <a:prstGeom prst="rect">
            <a:avLst/>
          </a:prstGeom>
        </p:spPr>
      </p:pic>
      <p:pic>
        <p:nvPicPr>
          <p:cNvPr id="5" name="Picture 5"/>
          <p:cNvPicPr>
            <a:picLocks noChangeAspect="1"/>
          </p:cNvPicPr>
          <p:nvPr/>
        </p:nvPicPr>
        <p:blipFill>
          <a:blip r:embed="rId4"/>
          <a:srcRect/>
          <a:stretch>
            <a:fillRect/>
          </a:stretch>
        </p:blipFill>
        <p:spPr>
          <a:xfrm>
            <a:off x="620399" y="534380"/>
            <a:ext cx="829636" cy="829636"/>
          </a:xfrm>
          <a:prstGeom prst="rect">
            <a:avLst/>
          </a:prstGeom>
        </p:spPr>
      </p:pic>
      <p:pic>
        <p:nvPicPr>
          <p:cNvPr id="6" name="Picture 6"/>
          <p:cNvPicPr>
            <a:picLocks noChangeAspect="1"/>
          </p:cNvPicPr>
          <p:nvPr/>
        </p:nvPicPr>
        <p:blipFill>
          <a:blip r:embed="rId5"/>
          <a:srcRect/>
          <a:stretch>
            <a:fillRect/>
          </a:stretch>
        </p:blipFill>
        <p:spPr>
          <a:xfrm rot="5400000">
            <a:off x="14641978" y="-1130033"/>
            <a:ext cx="2553203" cy="3338804"/>
          </a:xfrm>
          <a:prstGeom prst="rect">
            <a:avLst/>
          </a:prstGeom>
        </p:spPr>
      </p:pic>
      <p:sp>
        <p:nvSpPr>
          <p:cNvPr id="7" name="TextBox 7"/>
          <p:cNvSpPr txBox="1"/>
          <p:nvPr/>
        </p:nvSpPr>
        <p:spPr>
          <a:xfrm>
            <a:off x="1590837" y="1939795"/>
            <a:ext cx="15437965" cy="2962275"/>
          </a:xfrm>
          <a:prstGeom prst="rect">
            <a:avLst/>
          </a:prstGeom>
        </p:spPr>
        <p:txBody>
          <a:bodyPr lIns="0" tIns="0" rIns="0" bIns="0" rtlCol="0" anchor="t">
            <a:spAutoFit/>
          </a:bodyPr>
          <a:lstStyle/>
          <a:p>
            <a:pPr>
              <a:lnSpc>
                <a:spcPts val="7650"/>
              </a:lnSpc>
            </a:pPr>
            <a:r>
              <a:rPr lang="en-US" sz="7500" dirty="0">
                <a:solidFill>
                  <a:srgbClr val="FFF3E8"/>
                </a:solidFill>
                <a:latin typeface="Inter Bold"/>
              </a:rPr>
              <a:t>Notre campagne </a:t>
            </a:r>
          </a:p>
          <a:p>
            <a:pPr>
              <a:lnSpc>
                <a:spcPts val="7650"/>
              </a:lnSpc>
            </a:pPr>
            <a:r>
              <a:rPr lang="en-US" sz="7500" dirty="0">
                <a:solidFill>
                  <a:srgbClr val="FFF3E8"/>
                </a:solidFill>
                <a:latin typeface="Inter Bold"/>
              </a:rPr>
              <a:t>Milieux de travail alliés contre la violence conjugale</a:t>
            </a:r>
          </a:p>
        </p:txBody>
      </p:sp>
      <p:sp>
        <p:nvSpPr>
          <p:cNvPr id="8" name="TextBox 8"/>
          <p:cNvSpPr txBox="1"/>
          <p:nvPr/>
        </p:nvSpPr>
        <p:spPr>
          <a:xfrm>
            <a:off x="1874972" y="6802754"/>
            <a:ext cx="6267817" cy="2607946"/>
          </a:xfrm>
          <a:prstGeom prst="rect">
            <a:avLst/>
          </a:prstGeom>
        </p:spPr>
        <p:txBody>
          <a:bodyPr lIns="0" tIns="0" rIns="0" bIns="0" rtlCol="0" anchor="t">
            <a:spAutoFit/>
          </a:bodyPr>
          <a:lstStyle/>
          <a:p>
            <a:pPr>
              <a:lnSpc>
                <a:spcPts val="3449"/>
              </a:lnSpc>
            </a:pPr>
            <a:r>
              <a:rPr lang="en-US" sz="2299" dirty="0">
                <a:solidFill>
                  <a:srgbClr val="1C1E68"/>
                </a:solidFill>
                <a:latin typeface="Inter"/>
              </a:rPr>
              <a:t>Afin d’aider les employeurs et les syndicats à se mobiliser contre la violence conjugale, le Regroupement a développé en 2019 une campagne de sensibilisation intitulée Milieux de travail alliés contre la violence conjugale.</a:t>
            </a:r>
          </a:p>
          <a:p>
            <a:pPr>
              <a:lnSpc>
                <a:spcPts val="3449"/>
              </a:lnSpc>
            </a:pPr>
            <a:endParaRPr lang="en-US" sz="2299" dirty="0">
              <a:solidFill>
                <a:srgbClr val="1C1E68"/>
              </a:solidFill>
              <a:latin typeface="Inter"/>
            </a:endParaRPr>
          </a:p>
        </p:txBody>
      </p:sp>
      <p:sp>
        <p:nvSpPr>
          <p:cNvPr id="9" name="TextBox 9"/>
          <p:cNvSpPr txBox="1"/>
          <p:nvPr/>
        </p:nvSpPr>
        <p:spPr>
          <a:xfrm>
            <a:off x="8892095" y="6802754"/>
            <a:ext cx="8367205" cy="2607946"/>
          </a:xfrm>
          <a:prstGeom prst="rect">
            <a:avLst/>
          </a:prstGeom>
        </p:spPr>
        <p:txBody>
          <a:bodyPr lIns="0" tIns="0" rIns="0" bIns="0" rtlCol="0" anchor="t">
            <a:spAutoFit/>
          </a:bodyPr>
          <a:lstStyle/>
          <a:p>
            <a:pPr>
              <a:lnSpc>
                <a:spcPts val="3449"/>
              </a:lnSpc>
            </a:pPr>
            <a:r>
              <a:rPr lang="en-US" sz="2299" dirty="0">
                <a:solidFill>
                  <a:srgbClr val="1C1E68"/>
                </a:solidFill>
                <a:latin typeface="Inter"/>
              </a:rPr>
              <a:t>Par cette campagne, le Regroupement et ses maisons membres proposent aux employeurs et aux syndicats québécois une série d’actions de sensibilisation et de mesures qu’ils peuvent mener dans leur milieu de travail afin de le rendre </a:t>
            </a:r>
            <a:r>
              <a:rPr lang="en-US" sz="2299" dirty="0">
                <a:solidFill>
                  <a:srgbClr val="F16155"/>
                </a:solidFill>
                <a:latin typeface="Inter"/>
              </a:rPr>
              <a:t>plus sécuritaire et aidant pour les victimes</a:t>
            </a:r>
            <a:r>
              <a:rPr lang="en-US" sz="2299" dirty="0">
                <a:solidFill>
                  <a:srgbClr val="1C1E68"/>
                </a:solidFill>
                <a:latin typeface="Inter"/>
              </a:rPr>
              <a:t>.</a:t>
            </a:r>
          </a:p>
          <a:p>
            <a:pPr>
              <a:lnSpc>
                <a:spcPts val="3449"/>
              </a:lnSpc>
            </a:pPr>
            <a:endParaRPr lang="en-US" sz="2299" dirty="0">
              <a:solidFill>
                <a:srgbClr val="1C1E68"/>
              </a:solidFill>
              <a:latin typeface="Int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65477"/>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6004439"/>
            <a:chOff x="0" y="0"/>
            <a:chExt cx="6186311" cy="2031131"/>
          </a:xfrm>
        </p:grpSpPr>
        <p:sp>
          <p:nvSpPr>
            <p:cNvPr id="3" name="Freeform 3"/>
            <p:cNvSpPr/>
            <p:nvPr/>
          </p:nvSpPr>
          <p:spPr>
            <a:xfrm>
              <a:off x="0" y="0"/>
              <a:ext cx="6186311" cy="2031131"/>
            </a:xfrm>
            <a:custGeom>
              <a:avLst/>
              <a:gdLst/>
              <a:ahLst/>
              <a:cxnLst/>
              <a:rect l="l" t="t" r="r" b="b"/>
              <a:pathLst>
                <a:path w="6186311" h="2031131">
                  <a:moveTo>
                    <a:pt x="0" y="0"/>
                  </a:moveTo>
                  <a:lnTo>
                    <a:pt x="6186311" y="0"/>
                  </a:lnTo>
                  <a:lnTo>
                    <a:pt x="6186311" y="2031131"/>
                  </a:lnTo>
                  <a:lnTo>
                    <a:pt x="0" y="2031131"/>
                  </a:lnTo>
                  <a:close/>
                </a:path>
              </a:pathLst>
            </a:custGeom>
            <a:solidFill>
              <a:srgbClr val="065477"/>
            </a:solidFill>
          </p:spPr>
        </p:sp>
      </p:grpSp>
      <p:sp>
        <p:nvSpPr>
          <p:cNvPr id="4" name="TextBox 4"/>
          <p:cNvSpPr txBox="1"/>
          <p:nvPr/>
        </p:nvSpPr>
        <p:spPr>
          <a:xfrm>
            <a:off x="1590837" y="1939795"/>
            <a:ext cx="15437965" cy="2962275"/>
          </a:xfrm>
          <a:prstGeom prst="rect">
            <a:avLst/>
          </a:prstGeom>
        </p:spPr>
        <p:txBody>
          <a:bodyPr lIns="0" tIns="0" rIns="0" bIns="0" rtlCol="0" anchor="t">
            <a:spAutoFit/>
          </a:bodyPr>
          <a:lstStyle/>
          <a:p>
            <a:pPr>
              <a:lnSpc>
                <a:spcPts val="7650"/>
              </a:lnSpc>
            </a:pPr>
            <a:r>
              <a:rPr lang="en-US" sz="7500" dirty="0">
                <a:solidFill>
                  <a:srgbClr val="FFF3E8"/>
                </a:solidFill>
                <a:latin typeface="Inter Bold"/>
              </a:rPr>
              <a:t>Notre campagne </a:t>
            </a:r>
          </a:p>
          <a:p>
            <a:pPr>
              <a:lnSpc>
                <a:spcPts val="7650"/>
              </a:lnSpc>
            </a:pPr>
            <a:r>
              <a:rPr lang="en-US" sz="7500" dirty="0">
                <a:solidFill>
                  <a:srgbClr val="FFF3E8"/>
                </a:solidFill>
                <a:latin typeface="Inter Bold"/>
              </a:rPr>
              <a:t>Milieux de travail alliés contre la violence conjugale</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84028" y="6004439"/>
            <a:ext cx="17719944" cy="13289958"/>
          </a:xfrm>
          <a:prstGeom prst="rect">
            <a:avLst/>
          </a:prstGeom>
        </p:spPr>
      </p:pic>
      <p:sp>
        <p:nvSpPr>
          <p:cNvPr id="6" name="TextBox 6"/>
          <p:cNvSpPr txBox="1"/>
          <p:nvPr/>
        </p:nvSpPr>
        <p:spPr>
          <a:xfrm>
            <a:off x="1874972" y="8148193"/>
            <a:ext cx="4224545" cy="1110107"/>
          </a:xfrm>
          <a:prstGeom prst="rect">
            <a:avLst/>
          </a:prstGeom>
        </p:spPr>
        <p:txBody>
          <a:bodyPr lIns="0" tIns="0" rIns="0" bIns="0" rtlCol="0" anchor="t">
            <a:spAutoFit/>
          </a:bodyPr>
          <a:lstStyle/>
          <a:p>
            <a:pPr algn="ctr">
              <a:lnSpc>
                <a:spcPts val="2944"/>
              </a:lnSpc>
            </a:pPr>
            <a:r>
              <a:rPr lang="en-US" sz="2300" spc="-57" dirty="0">
                <a:solidFill>
                  <a:srgbClr val="F16155"/>
                </a:solidFill>
                <a:latin typeface="Inter"/>
              </a:rPr>
              <a:t>réagir de manière appropriée lors de dévoilements ou d’indices de violence conjugale</a:t>
            </a:r>
          </a:p>
        </p:txBody>
      </p:sp>
      <p:pic>
        <p:nvPicPr>
          <p:cNvPr id="7" name="Picture 7"/>
          <p:cNvPicPr>
            <a:picLocks noChangeAspect="1"/>
          </p:cNvPicPr>
          <p:nvPr/>
        </p:nvPicPr>
        <p:blipFill>
          <a:blip r:embed="rId4"/>
          <a:srcRect/>
          <a:stretch>
            <a:fillRect/>
          </a:stretch>
        </p:blipFill>
        <p:spPr>
          <a:xfrm>
            <a:off x="620399" y="534380"/>
            <a:ext cx="829636" cy="829636"/>
          </a:xfrm>
          <a:prstGeom prst="rect">
            <a:avLst/>
          </a:prstGeom>
        </p:spPr>
      </p:pic>
      <p:sp>
        <p:nvSpPr>
          <p:cNvPr id="8" name="TextBox 8"/>
          <p:cNvSpPr txBox="1"/>
          <p:nvPr/>
        </p:nvSpPr>
        <p:spPr>
          <a:xfrm>
            <a:off x="6986418" y="8146351"/>
            <a:ext cx="4125358" cy="1110107"/>
          </a:xfrm>
          <a:prstGeom prst="rect">
            <a:avLst/>
          </a:prstGeom>
        </p:spPr>
        <p:txBody>
          <a:bodyPr lIns="0" tIns="0" rIns="0" bIns="0" rtlCol="0" anchor="t">
            <a:spAutoFit/>
          </a:bodyPr>
          <a:lstStyle/>
          <a:p>
            <a:pPr algn="ctr">
              <a:lnSpc>
                <a:spcPts val="2944"/>
              </a:lnSpc>
              <a:spcBef>
                <a:spcPct val="0"/>
              </a:spcBef>
            </a:pPr>
            <a:r>
              <a:rPr lang="en-US" sz="2300" spc="-57" dirty="0">
                <a:solidFill>
                  <a:srgbClr val="F16155"/>
                </a:solidFill>
                <a:latin typeface="Inter"/>
              </a:rPr>
              <a:t>mettre en place des mécanismes et des mesures de soutien aux victimes </a:t>
            </a:r>
          </a:p>
        </p:txBody>
      </p:sp>
      <p:sp>
        <p:nvSpPr>
          <p:cNvPr id="9" name="TextBox 9"/>
          <p:cNvSpPr txBox="1"/>
          <p:nvPr/>
        </p:nvSpPr>
        <p:spPr>
          <a:xfrm>
            <a:off x="12037231" y="8146351"/>
            <a:ext cx="4431300" cy="1110107"/>
          </a:xfrm>
          <a:prstGeom prst="rect">
            <a:avLst/>
          </a:prstGeom>
        </p:spPr>
        <p:txBody>
          <a:bodyPr lIns="0" tIns="0" rIns="0" bIns="0" rtlCol="0" anchor="t">
            <a:spAutoFit/>
          </a:bodyPr>
          <a:lstStyle/>
          <a:p>
            <a:pPr algn="ctr">
              <a:lnSpc>
                <a:spcPts val="2944"/>
              </a:lnSpc>
              <a:spcBef>
                <a:spcPct val="0"/>
              </a:spcBef>
            </a:pPr>
            <a:r>
              <a:rPr lang="en-US" sz="2300" spc="-57" dirty="0">
                <a:solidFill>
                  <a:srgbClr val="F16155"/>
                </a:solidFill>
                <a:latin typeface="Inter"/>
              </a:rPr>
              <a:t>élaborer diverses procédures ou politiques pour rendre le milieu de travail sécuritaire et aidant. </a:t>
            </a:r>
          </a:p>
        </p:txBody>
      </p:sp>
      <p:sp>
        <p:nvSpPr>
          <p:cNvPr id="10" name="TextBox 10"/>
          <p:cNvSpPr txBox="1"/>
          <p:nvPr/>
        </p:nvSpPr>
        <p:spPr>
          <a:xfrm>
            <a:off x="3830418" y="6710882"/>
            <a:ext cx="10958804" cy="895477"/>
          </a:xfrm>
          <a:prstGeom prst="rect">
            <a:avLst/>
          </a:prstGeom>
        </p:spPr>
        <p:txBody>
          <a:bodyPr lIns="0" tIns="0" rIns="0" bIns="0" rtlCol="0" anchor="t">
            <a:spAutoFit/>
          </a:bodyPr>
          <a:lstStyle/>
          <a:p>
            <a:pPr algn="ctr">
              <a:lnSpc>
                <a:spcPts val="3584"/>
              </a:lnSpc>
              <a:spcBef>
                <a:spcPct val="0"/>
              </a:spcBef>
            </a:pPr>
            <a:r>
              <a:rPr lang="en-US" sz="2800" spc="-70" dirty="0">
                <a:solidFill>
                  <a:srgbClr val="065477"/>
                </a:solidFill>
                <a:latin typeface="Inter Bold"/>
              </a:rPr>
              <a:t>L’objectif de cette campagne est de sensibiliser les employeurs et les syndicats québécois à l’importance de se mobiliser pour :  </a:t>
            </a:r>
          </a:p>
        </p:txBody>
      </p:sp>
      <p:pic>
        <p:nvPicPr>
          <p:cNvPr id="11" name="Picture 11"/>
          <p:cNvPicPr>
            <a:picLocks noChangeAspect="1"/>
          </p:cNvPicPr>
          <p:nvPr/>
        </p:nvPicPr>
        <p:blipFill>
          <a:blip r:embed="rId5"/>
          <a:srcRect/>
          <a:stretch>
            <a:fillRect/>
          </a:stretch>
        </p:blipFill>
        <p:spPr>
          <a:xfrm rot="5400000">
            <a:off x="14641978" y="-1130033"/>
            <a:ext cx="2553203" cy="33388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35392" y="-3306578"/>
            <a:ext cx="16442503" cy="1644250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65477"/>
            </a:solidFill>
          </p:spPr>
        </p:sp>
      </p:grpSp>
      <p:pic>
        <p:nvPicPr>
          <p:cNvPr id="4" name="Picture 4"/>
          <p:cNvPicPr>
            <a:picLocks noChangeAspect="1"/>
          </p:cNvPicPr>
          <p:nvPr/>
        </p:nvPicPr>
        <p:blipFill>
          <a:blip r:embed="rId2"/>
          <a:srcRect/>
          <a:stretch>
            <a:fillRect/>
          </a:stretch>
        </p:blipFill>
        <p:spPr>
          <a:xfrm>
            <a:off x="620399" y="534380"/>
            <a:ext cx="829636" cy="829636"/>
          </a:xfrm>
          <a:prstGeom prst="rect">
            <a:avLst/>
          </a:prstGeom>
        </p:spPr>
      </p:pic>
      <p:sp>
        <p:nvSpPr>
          <p:cNvPr id="5" name="TextBox 5"/>
          <p:cNvSpPr txBox="1"/>
          <p:nvPr/>
        </p:nvSpPr>
        <p:spPr>
          <a:xfrm>
            <a:off x="620399" y="1803492"/>
            <a:ext cx="3223677" cy="2604671"/>
          </a:xfrm>
          <a:prstGeom prst="rect">
            <a:avLst/>
          </a:prstGeom>
        </p:spPr>
        <p:txBody>
          <a:bodyPr lIns="0" tIns="0" rIns="0" bIns="0" rtlCol="0" anchor="t">
            <a:spAutoFit/>
          </a:bodyPr>
          <a:lstStyle/>
          <a:p>
            <a:pPr>
              <a:lnSpc>
                <a:spcPts val="4018"/>
              </a:lnSpc>
            </a:pPr>
            <a:r>
              <a:rPr lang="en-US" sz="3940" dirty="0">
                <a:solidFill>
                  <a:srgbClr val="065477"/>
                </a:solidFill>
                <a:latin typeface="Inter Bold"/>
              </a:rPr>
              <a:t>La violence conjugale et le contrôle coercitif </a:t>
            </a:r>
          </a:p>
          <a:p>
            <a:pPr>
              <a:lnSpc>
                <a:spcPts val="4018"/>
              </a:lnSpc>
            </a:pPr>
            <a:endParaRPr lang="en-US" sz="3940" dirty="0">
              <a:solidFill>
                <a:srgbClr val="065477"/>
              </a:solidFill>
              <a:latin typeface="Inter Bold"/>
            </a:endParaRPr>
          </a:p>
        </p:txBody>
      </p:sp>
      <p:sp>
        <p:nvSpPr>
          <p:cNvPr id="6" name="TextBox 6"/>
          <p:cNvSpPr txBox="1"/>
          <p:nvPr/>
        </p:nvSpPr>
        <p:spPr>
          <a:xfrm>
            <a:off x="6194258" y="1297341"/>
            <a:ext cx="11274981" cy="8303895"/>
          </a:xfrm>
          <a:prstGeom prst="rect">
            <a:avLst/>
          </a:prstGeom>
        </p:spPr>
        <p:txBody>
          <a:bodyPr lIns="0" tIns="0" rIns="0" bIns="0" rtlCol="0" anchor="t">
            <a:spAutoFit/>
          </a:bodyPr>
          <a:lstStyle/>
          <a:p>
            <a:pPr marL="496567" lvl="1" indent="-248284" algn="l">
              <a:lnSpc>
                <a:spcPts val="3449"/>
              </a:lnSpc>
              <a:buFont typeface="Arial"/>
              <a:buChar char="•"/>
            </a:pPr>
            <a:r>
              <a:rPr lang="en-US" sz="2299" dirty="0">
                <a:solidFill>
                  <a:srgbClr val="FFFFFF"/>
                </a:solidFill>
                <a:latin typeface="Inter"/>
              </a:rPr>
              <a:t>La violence conjugale </a:t>
            </a:r>
            <a:r>
              <a:rPr lang="en-US" sz="2299" u="none" dirty="0">
                <a:solidFill>
                  <a:srgbClr val="FFFFFF"/>
                </a:solidFill>
                <a:latin typeface="Inter"/>
              </a:rPr>
              <a:t>est une réalité sociale qui s’inscrit dans le continuum des violences faites aux femmes. </a:t>
            </a:r>
          </a:p>
          <a:p>
            <a:pPr marL="496567" lvl="1" indent="-248284" algn="l">
              <a:lnSpc>
                <a:spcPts val="3449"/>
              </a:lnSpc>
              <a:buFont typeface="Arial"/>
              <a:buChar char="•"/>
            </a:pPr>
            <a:r>
              <a:rPr lang="en-US" sz="2299" u="none" dirty="0">
                <a:solidFill>
                  <a:srgbClr val="FFFFFF"/>
                </a:solidFill>
                <a:latin typeface="Inter"/>
              </a:rPr>
              <a:t>Elle se caractérise par une série d’actes répétitifs, qui se produisent généralement selon une courbe ascendante. </a:t>
            </a:r>
          </a:p>
          <a:p>
            <a:pPr marL="496567" lvl="1" indent="-248284" algn="l">
              <a:lnSpc>
                <a:spcPts val="3449"/>
              </a:lnSpc>
              <a:buFont typeface="Arial"/>
              <a:buChar char="•"/>
            </a:pPr>
            <a:r>
              <a:rPr lang="en-US" sz="2299" u="none" dirty="0">
                <a:solidFill>
                  <a:srgbClr val="FFFFFF"/>
                </a:solidFill>
                <a:latin typeface="Inter"/>
              </a:rPr>
              <a:t>Elle comprend les agressions psychologiques, verbales, physiques et sexuelles ainsi que les actes de domination sur le plan économique. </a:t>
            </a:r>
          </a:p>
          <a:p>
            <a:pPr marL="496567" lvl="1" indent="-248284" algn="l">
              <a:lnSpc>
                <a:spcPts val="3449"/>
              </a:lnSpc>
              <a:buFont typeface="Arial"/>
              <a:buChar char="•"/>
            </a:pPr>
            <a:r>
              <a:rPr lang="en-US" sz="2299" u="none" dirty="0">
                <a:solidFill>
                  <a:srgbClr val="FFFFFF"/>
                </a:solidFill>
                <a:latin typeface="Inter"/>
              </a:rPr>
              <a:t>Elle ne résulte pas d’une perte de contrôle, mais constitue, au contraire, un moyen choisi pour dominer l’autre personne et affirmer son pouvoir sur elle. (Gouv Québec) </a:t>
            </a:r>
          </a:p>
          <a:p>
            <a:pPr marL="496567" lvl="1" indent="-248284" algn="l">
              <a:lnSpc>
                <a:spcPts val="3449"/>
              </a:lnSpc>
              <a:buFont typeface="Arial"/>
              <a:buChar char="•"/>
            </a:pPr>
            <a:r>
              <a:rPr lang="en-US" sz="2299" u="none" dirty="0">
                <a:solidFill>
                  <a:srgbClr val="FFFFFF"/>
                </a:solidFill>
                <a:latin typeface="Inter"/>
              </a:rPr>
              <a:t>La violence conjugale peut se manifester dans tous les types de relations amoureuses et peut affecter toute personne, indépendamment de l’âge, de l’orientation sexuelle, de la classe sociale, de l’ethnicité, de la culture ou de la religion.</a:t>
            </a:r>
          </a:p>
          <a:p>
            <a:pPr marL="496567" lvl="1" indent="-248284" algn="l">
              <a:lnSpc>
                <a:spcPts val="3449"/>
              </a:lnSpc>
              <a:buFont typeface="Arial"/>
              <a:buChar char="•"/>
            </a:pPr>
            <a:r>
              <a:rPr lang="en-US" sz="2299" u="none" dirty="0">
                <a:solidFill>
                  <a:srgbClr val="FFFFFF"/>
                </a:solidFill>
                <a:latin typeface="Inter"/>
              </a:rPr>
              <a:t>Les femmes représentent la grande majorité des victimes de violence conjugale : 8 victimes de violence conjugale sur 10 (79 %) sont des femmes et 80 % des agresseurs sont des hommes. De plus, les femmes autochtones, les personnes en situation de handicap et les minorités sexuelles enregistrent le nombre le plus élevé de victimisation.</a:t>
            </a:r>
          </a:p>
          <a:p>
            <a:pPr algn="l">
              <a:lnSpc>
                <a:spcPts val="3449"/>
              </a:lnSpc>
            </a:pPr>
            <a:endParaRPr lang="en-US" sz="2299" u="none" dirty="0">
              <a:solidFill>
                <a:srgbClr val="FFFFFF"/>
              </a:solidFill>
              <a:latin typeface="Inter"/>
            </a:endParaRPr>
          </a:p>
        </p:txBody>
      </p:sp>
      <p:pic>
        <p:nvPicPr>
          <p:cNvPr id="7" name="Picture 7"/>
          <p:cNvPicPr>
            <a:picLocks noChangeAspect="1"/>
          </p:cNvPicPr>
          <p:nvPr/>
        </p:nvPicPr>
        <p:blipFill>
          <a:blip r:embed="rId3"/>
          <a:srcRect/>
          <a:stretch>
            <a:fillRect/>
          </a:stretch>
        </p:blipFill>
        <p:spPr>
          <a:xfrm rot="-5400000">
            <a:off x="1940008" y="8470091"/>
            <a:ext cx="2247097" cy="293738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35392" y="-3306578"/>
            <a:ext cx="16442503" cy="1644250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65477"/>
            </a:solidFill>
          </p:spPr>
        </p:sp>
      </p:grpSp>
      <p:pic>
        <p:nvPicPr>
          <p:cNvPr id="4" name="Picture 4"/>
          <p:cNvPicPr>
            <a:picLocks noChangeAspect="1"/>
          </p:cNvPicPr>
          <p:nvPr/>
        </p:nvPicPr>
        <p:blipFill>
          <a:blip r:embed="rId2"/>
          <a:srcRect/>
          <a:stretch>
            <a:fillRect/>
          </a:stretch>
        </p:blipFill>
        <p:spPr>
          <a:xfrm>
            <a:off x="620399" y="534380"/>
            <a:ext cx="829636" cy="829636"/>
          </a:xfrm>
          <a:prstGeom prst="rect">
            <a:avLst/>
          </a:prstGeom>
        </p:spPr>
      </p:pic>
      <p:sp>
        <p:nvSpPr>
          <p:cNvPr id="5" name="TextBox 5"/>
          <p:cNvSpPr txBox="1"/>
          <p:nvPr/>
        </p:nvSpPr>
        <p:spPr>
          <a:xfrm>
            <a:off x="6264238" y="1297341"/>
            <a:ext cx="11274981" cy="7865745"/>
          </a:xfrm>
          <a:prstGeom prst="rect">
            <a:avLst/>
          </a:prstGeom>
        </p:spPr>
        <p:txBody>
          <a:bodyPr lIns="0" tIns="0" rIns="0" bIns="0" rtlCol="0" anchor="t">
            <a:spAutoFit/>
          </a:bodyPr>
          <a:lstStyle/>
          <a:p>
            <a:pPr marL="496567" lvl="1" indent="-248284" algn="l">
              <a:lnSpc>
                <a:spcPts val="3449"/>
              </a:lnSpc>
              <a:buFont typeface="Arial"/>
              <a:buChar char="•"/>
            </a:pPr>
            <a:r>
              <a:rPr lang="en-US" sz="2299" dirty="0">
                <a:solidFill>
                  <a:srgbClr val="FFFFFF"/>
                </a:solidFill>
                <a:latin typeface="Inter"/>
              </a:rPr>
              <a:t>Le contrôle co</a:t>
            </a:r>
            <a:r>
              <a:rPr lang="en-US" sz="2299" u="none" dirty="0">
                <a:solidFill>
                  <a:srgbClr val="FFFFFF"/>
                </a:solidFill>
                <a:latin typeface="Inter"/>
              </a:rPr>
              <a:t>ercitif se manifeste par différentes stratégies de domination qui permettent aux agresseurs de maintenir l’emprise sur leur famille.</a:t>
            </a:r>
          </a:p>
          <a:p>
            <a:pPr marL="496567" lvl="1" indent="-248284" algn="l">
              <a:lnSpc>
                <a:spcPts val="3449"/>
              </a:lnSpc>
              <a:buFont typeface="Arial"/>
              <a:buChar char="•"/>
            </a:pPr>
            <a:r>
              <a:rPr lang="en-US" sz="2299" u="none" dirty="0">
                <a:solidFill>
                  <a:srgbClr val="FFFFFF"/>
                </a:solidFill>
                <a:latin typeface="Inter"/>
              </a:rPr>
              <a:t>Ces tactiques peuvent être subtiles, mais dévastatrices car elles briment la liberté, la dignité et l’égalité des victimes.</a:t>
            </a:r>
          </a:p>
          <a:p>
            <a:pPr marL="496567" lvl="1" indent="-248284" algn="l">
              <a:lnSpc>
                <a:spcPts val="3449"/>
              </a:lnSpc>
              <a:buFont typeface="Arial"/>
              <a:buChar char="•"/>
            </a:pPr>
            <a:r>
              <a:rPr lang="en-US" sz="2299" u="none" dirty="0">
                <a:solidFill>
                  <a:srgbClr val="FFFFFF"/>
                </a:solidFill>
                <a:latin typeface="Inter"/>
              </a:rPr>
              <a:t>La personne qui subit un contrôle coercitif est continuellement critiquée, surveillée et soumise à toutes sortes de règles imprévisibles et changeantes. La victime peut se sentir isolée, intimidée et effrayée. (Stark) </a:t>
            </a:r>
          </a:p>
          <a:p>
            <a:pPr marL="496567" lvl="1" indent="-248284" algn="l">
              <a:lnSpc>
                <a:spcPts val="3449"/>
              </a:lnSpc>
              <a:buFont typeface="Arial"/>
              <a:buChar char="•"/>
            </a:pPr>
            <a:r>
              <a:rPr lang="en-US" sz="2299" u="none" dirty="0">
                <a:solidFill>
                  <a:srgbClr val="FFFFFF"/>
                </a:solidFill>
                <a:latin typeface="Inter"/>
              </a:rPr>
              <a:t>Le contrôle coercitif prend sa force dans le contrôle et la surveillance des activités quotidiennes des femmes, particulièrement celles liées à leurs rôles sociaux traditionnels de mères, femmes au foyer et partenaires sexuelles. Il implique le contrôle de l’accès à l’argent, la nourriture, au transport, à l’habillement, à l’entretien de la maison, à la sexualité. Pour les femmes, la violence n’est pas seulement répétitive, elle est vécue comme un contrôle continuel de toutes leurs actions, pensées, volontés. Et ce contrôle continue de s’exercer même en l’absence du conjoint. La femme sous l’emprise du contrôle coercitif de l’agresseur continuera à agir selon ses injonctions même s’il n’est pas présent auprès d’elle. </a:t>
            </a:r>
          </a:p>
          <a:p>
            <a:pPr algn="l">
              <a:lnSpc>
                <a:spcPts val="3449"/>
              </a:lnSpc>
            </a:pPr>
            <a:endParaRPr lang="en-US" sz="2299" u="none" dirty="0">
              <a:solidFill>
                <a:srgbClr val="FFFFFF"/>
              </a:solidFill>
              <a:latin typeface="Inter"/>
            </a:endParaRPr>
          </a:p>
        </p:txBody>
      </p:sp>
      <p:sp>
        <p:nvSpPr>
          <p:cNvPr id="6" name="TextBox 6"/>
          <p:cNvSpPr txBox="1"/>
          <p:nvPr/>
        </p:nvSpPr>
        <p:spPr>
          <a:xfrm>
            <a:off x="620399" y="1803492"/>
            <a:ext cx="3223677" cy="2584920"/>
          </a:xfrm>
          <a:prstGeom prst="rect">
            <a:avLst/>
          </a:prstGeom>
        </p:spPr>
        <p:txBody>
          <a:bodyPr lIns="0" tIns="0" rIns="0" bIns="0" rtlCol="0" anchor="t">
            <a:spAutoFit/>
          </a:bodyPr>
          <a:lstStyle/>
          <a:p>
            <a:pPr>
              <a:lnSpc>
                <a:spcPts val="4018"/>
              </a:lnSpc>
            </a:pPr>
            <a:r>
              <a:rPr lang="en-US" sz="3940" dirty="0">
                <a:solidFill>
                  <a:srgbClr val="065477"/>
                </a:solidFill>
                <a:latin typeface="Inter Bold"/>
              </a:rPr>
              <a:t>La violence conjugale et le contrôle coercitif </a:t>
            </a:r>
          </a:p>
          <a:p>
            <a:pPr>
              <a:lnSpc>
                <a:spcPts val="4018"/>
              </a:lnSpc>
            </a:pPr>
            <a:endParaRPr lang="en-US" sz="3940" dirty="0">
              <a:solidFill>
                <a:srgbClr val="065477"/>
              </a:solidFill>
              <a:latin typeface="Inter Bold"/>
            </a:endParaRPr>
          </a:p>
        </p:txBody>
      </p:sp>
      <p:pic>
        <p:nvPicPr>
          <p:cNvPr id="7" name="Picture 7"/>
          <p:cNvPicPr>
            <a:picLocks noChangeAspect="1"/>
          </p:cNvPicPr>
          <p:nvPr/>
        </p:nvPicPr>
        <p:blipFill>
          <a:blip r:embed="rId3"/>
          <a:srcRect/>
          <a:stretch>
            <a:fillRect/>
          </a:stretch>
        </p:blipFill>
        <p:spPr>
          <a:xfrm rot="-5400000">
            <a:off x="1940008" y="8470091"/>
            <a:ext cx="2247097" cy="293738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35392" y="-3306578"/>
            <a:ext cx="16442503" cy="1644250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65477"/>
            </a:solidFill>
          </p:spPr>
        </p:sp>
      </p:grpSp>
      <p:pic>
        <p:nvPicPr>
          <p:cNvPr id="4" name="Picture 4"/>
          <p:cNvPicPr>
            <a:picLocks noChangeAspect="1"/>
          </p:cNvPicPr>
          <p:nvPr/>
        </p:nvPicPr>
        <p:blipFill>
          <a:blip r:embed="rId2"/>
          <a:srcRect/>
          <a:stretch>
            <a:fillRect/>
          </a:stretch>
        </p:blipFill>
        <p:spPr>
          <a:xfrm>
            <a:off x="620399" y="534380"/>
            <a:ext cx="829636" cy="829636"/>
          </a:xfrm>
          <a:prstGeom prst="rect">
            <a:avLst/>
          </a:prstGeom>
        </p:spPr>
      </p:pic>
      <p:pic>
        <p:nvPicPr>
          <p:cNvPr id="5" name="Picture 5"/>
          <p:cNvPicPr>
            <a:picLocks noChangeAspect="1"/>
          </p:cNvPicPr>
          <p:nvPr/>
        </p:nvPicPr>
        <p:blipFill>
          <a:blip r:embed="rId3"/>
          <a:srcRect/>
          <a:stretch>
            <a:fillRect/>
          </a:stretch>
        </p:blipFill>
        <p:spPr>
          <a:xfrm rot="-5400000">
            <a:off x="1940008" y="8470091"/>
            <a:ext cx="2247097" cy="2937382"/>
          </a:xfrm>
          <a:prstGeom prst="rect">
            <a:avLst/>
          </a:prstGeom>
        </p:spPr>
      </p:pic>
      <p:sp>
        <p:nvSpPr>
          <p:cNvPr id="7" name="TextBox 7"/>
          <p:cNvSpPr txBox="1"/>
          <p:nvPr/>
        </p:nvSpPr>
        <p:spPr>
          <a:xfrm>
            <a:off x="620399" y="1803492"/>
            <a:ext cx="3223677" cy="1564120"/>
          </a:xfrm>
          <a:prstGeom prst="rect">
            <a:avLst/>
          </a:prstGeom>
        </p:spPr>
        <p:txBody>
          <a:bodyPr lIns="0" tIns="0" rIns="0" bIns="0" rtlCol="0" anchor="t">
            <a:spAutoFit/>
          </a:bodyPr>
          <a:lstStyle/>
          <a:p>
            <a:pPr>
              <a:lnSpc>
                <a:spcPts val="4018"/>
              </a:lnSpc>
            </a:pPr>
            <a:r>
              <a:rPr lang="en-US" sz="3940" dirty="0">
                <a:solidFill>
                  <a:srgbClr val="065477"/>
                </a:solidFill>
                <a:latin typeface="Inter Bold"/>
              </a:rPr>
              <a:t>Comprendre la violence conjugale</a:t>
            </a:r>
          </a:p>
        </p:txBody>
      </p:sp>
      <p:sp>
        <p:nvSpPr>
          <p:cNvPr id="8" name="TextBox 8"/>
          <p:cNvSpPr txBox="1"/>
          <p:nvPr/>
        </p:nvSpPr>
        <p:spPr>
          <a:xfrm>
            <a:off x="7487816" y="1717767"/>
            <a:ext cx="10800184" cy="969645"/>
          </a:xfrm>
          <a:prstGeom prst="rect">
            <a:avLst/>
          </a:prstGeom>
        </p:spPr>
        <p:txBody>
          <a:bodyPr lIns="0" tIns="0" rIns="0" bIns="0" rtlCol="0" anchor="t">
            <a:spAutoFit/>
          </a:bodyPr>
          <a:lstStyle/>
          <a:p>
            <a:pPr>
              <a:lnSpc>
                <a:spcPts val="3840"/>
              </a:lnSpc>
              <a:spcBef>
                <a:spcPct val="0"/>
              </a:spcBef>
            </a:pPr>
            <a:r>
              <a:rPr lang="en-US" sz="3000" spc="-75" dirty="0">
                <a:solidFill>
                  <a:srgbClr val="FFFFFF"/>
                </a:solidFill>
                <a:latin typeface="Inter"/>
              </a:rPr>
              <a:t>Quitter le conjoint violent ne met pas fin à la violence. </a:t>
            </a:r>
          </a:p>
          <a:p>
            <a:pPr>
              <a:lnSpc>
                <a:spcPts val="3840"/>
              </a:lnSpc>
              <a:spcBef>
                <a:spcPct val="0"/>
              </a:spcBef>
            </a:pPr>
            <a:endParaRPr lang="en-US" sz="3000" spc="-75" dirty="0">
              <a:solidFill>
                <a:srgbClr val="FFFFFF"/>
              </a:solidFill>
              <a:latin typeface="Inter"/>
            </a:endParaRPr>
          </a:p>
        </p:txBody>
      </p:sp>
      <p:sp>
        <p:nvSpPr>
          <p:cNvPr id="9" name="TextBox 9"/>
          <p:cNvSpPr txBox="1"/>
          <p:nvPr/>
        </p:nvSpPr>
        <p:spPr>
          <a:xfrm>
            <a:off x="6361063" y="3767017"/>
            <a:ext cx="10898237" cy="3738011"/>
          </a:xfrm>
          <a:prstGeom prst="rect">
            <a:avLst/>
          </a:prstGeom>
        </p:spPr>
        <p:txBody>
          <a:bodyPr lIns="0" tIns="0" rIns="0" bIns="0" rtlCol="0" anchor="t">
            <a:spAutoFit/>
          </a:bodyPr>
          <a:lstStyle/>
          <a:p>
            <a:pPr>
              <a:lnSpc>
                <a:spcPts val="3328"/>
              </a:lnSpc>
            </a:pPr>
            <a:endParaRPr lang="en-US" sz="2600" spc="-65" dirty="0">
              <a:solidFill>
                <a:srgbClr val="FFFFFF"/>
              </a:solidFill>
              <a:latin typeface="Inter Bold"/>
            </a:endParaRPr>
          </a:p>
          <a:p>
            <a:pPr>
              <a:lnSpc>
                <a:spcPts val="3328"/>
              </a:lnSpc>
            </a:pPr>
            <a:r>
              <a:rPr lang="en-US" sz="2600" spc="-65" dirty="0">
                <a:solidFill>
                  <a:srgbClr val="FFFFFF"/>
                </a:solidFill>
                <a:latin typeface="Inter"/>
              </a:rPr>
              <a:t>Même après une séparation ou un divorce, le conjoint violent peut encore menacer, harceler ou attaquer physiquement son ex-partenaire. Le conjoint violent ayant perdu le contrôle sur sa conjointe, la rupture devient un moment particulièrement crucial pour la sécurité de la femme. Si le couple a des enfants, ceux-ci peuvent être utilisés par le partenaire pour tenter de reprendre le contrôle. Ainsi, au moment de la séparation et après, les femmes ont habituellement besoin de beaucoup de soutien.</a:t>
            </a:r>
          </a:p>
          <a:p>
            <a:pPr>
              <a:lnSpc>
                <a:spcPts val="3328"/>
              </a:lnSpc>
              <a:spcBef>
                <a:spcPct val="0"/>
              </a:spcBef>
            </a:pPr>
            <a:endParaRPr lang="en-US" sz="1200" spc="-30" dirty="0">
              <a:solidFill>
                <a:srgbClr val="FFFFFF"/>
              </a:solidFill>
              <a:latin typeface="Arimo"/>
            </a:endParaRP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361063" y="1756361"/>
            <a:ext cx="738861" cy="4352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35392" y="-3306578"/>
            <a:ext cx="16442503" cy="16442503"/>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65477"/>
            </a:solidFill>
          </p:spPr>
        </p:sp>
      </p:grpSp>
      <p:pic>
        <p:nvPicPr>
          <p:cNvPr id="4" name="Picture 4"/>
          <p:cNvPicPr>
            <a:picLocks noChangeAspect="1"/>
          </p:cNvPicPr>
          <p:nvPr/>
        </p:nvPicPr>
        <p:blipFill>
          <a:blip r:embed="rId2"/>
          <a:srcRect/>
          <a:stretch>
            <a:fillRect/>
          </a:stretch>
        </p:blipFill>
        <p:spPr>
          <a:xfrm>
            <a:off x="620399" y="534380"/>
            <a:ext cx="829636" cy="829636"/>
          </a:xfrm>
          <a:prstGeom prst="rect">
            <a:avLst/>
          </a:prstGeom>
        </p:spPr>
      </p:pic>
      <p:sp>
        <p:nvSpPr>
          <p:cNvPr id="5" name="TextBox 5"/>
          <p:cNvSpPr txBox="1"/>
          <p:nvPr/>
        </p:nvSpPr>
        <p:spPr>
          <a:xfrm>
            <a:off x="620399" y="1803492"/>
            <a:ext cx="3037064" cy="3095320"/>
          </a:xfrm>
          <a:prstGeom prst="rect">
            <a:avLst/>
          </a:prstGeom>
        </p:spPr>
        <p:txBody>
          <a:bodyPr lIns="0" tIns="0" rIns="0" bIns="0" rtlCol="0" anchor="t">
            <a:spAutoFit/>
          </a:bodyPr>
          <a:lstStyle/>
          <a:p>
            <a:pPr>
              <a:lnSpc>
                <a:spcPts val="4018"/>
              </a:lnSpc>
            </a:pPr>
            <a:r>
              <a:rPr lang="en-US" sz="3940" dirty="0">
                <a:solidFill>
                  <a:srgbClr val="065477"/>
                </a:solidFill>
                <a:latin typeface="Inter Bold"/>
              </a:rPr>
              <a:t>Les différentes formes de la violence conjugale </a:t>
            </a:r>
          </a:p>
          <a:p>
            <a:pPr>
              <a:lnSpc>
                <a:spcPts val="4018"/>
              </a:lnSpc>
            </a:pPr>
            <a:endParaRPr lang="en-US" sz="3940" dirty="0">
              <a:solidFill>
                <a:srgbClr val="065477"/>
              </a:solidFill>
              <a:latin typeface="Inter Bold"/>
            </a:endParaRPr>
          </a:p>
        </p:txBody>
      </p:sp>
      <p:sp>
        <p:nvSpPr>
          <p:cNvPr id="6" name="TextBox 6"/>
          <p:cNvSpPr txBox="1"/>
          <p:nvPr/>
        </p:nvSpPr>
        <p:spPr>
          <a:xfrm>
            <a:off x="5429068" y="1550513"/>
            <a:ext cx="5846149" cy="2544158"/>
          </a:xfrm>
          <a:prstGeom prst="rect">
            <a:avLst/>
          </a:prstGeom>
        </p:spPr>
        <p:txBody>
          <a:bodyPr lIns="0" tIns="0" rIns="0" bIns="0" rtlCol="0" anchor="t">
            <a:spAutoFit/>
          </a:bodyPr>
          <a:lstStyle/>
          <a:p>
            <a:pPr>
              <a:lnSpc>
                <a:spcPts val="2525"/>
              </a:lnSpc>
              <a:spcBef>
                <a:spcPct val="0"/>
              </a:spcBef>
            </a:pPr>
            <a:r>
              <a:rPr lang="en-US" sz="1973" spc="-49" dirty="0">
                <a:solidFill>
                  <a:srgbClr val="FFFFFF"/>
                </a:solidFill>
                <a:latin typeface="Inter"/>
              </a:rPr>
              <a:t>La violence psychologique: C’est une série d’attitudes, de comportements et de propos méprisants, dénigrants et humiliants. Le conjoint violent rabaisse sa conjointe, il la dénigre, il l’insulte, il la rejette, il fait en sorte de l’isoler des amies, de la famille ou des collègues, il est jaloux, il culpabilise sa partenaire pour tout, il critique ses croyances, il la menace, etc.</a:t>
            </a:r>
          </a:p>
        </p:txBody>
      </p:sp>
      <p:sp>
        <p:nvSpPr>
          <p:cNvPr id="7" name="TextBox 7"/>
          <p:cNvSpPr txBox="1"/>
          <p:nvPr/>
        </p:nvSpPr>
        <p:spPr>
          <a:xfrm>
            <a:off x="5429068" y="4925401"/>
            <a:ext cx="5846149" cy="1261756"/>
          </a:xfrm>
          <a:prstGeom prst="rect">
            <a:avLst/>
          </a:prstGeom>
        </p:spPr>
        <p:txBody>
          <a:bodyPr lIns="0" tIns="0" rIns="0" bIns="0" rtlCol="0" anchor="t">
            <a:spAutoFit/>
          </a:bodyPr>
          <a:lstStyle/>
          <a:p>
            <a:pPr>
              <a:lnSpc>
                <a:spcPts val="2525"/>
              </a:lnSpc>
              <a:spcBef>
                <a:spcPct val="0"/>
              </a:spcBef>
            </a:pPr>
            <a:r>
              <a:rPr lang="en-US" sz="1973" spc="-49" dirty="0">
                <a:solidFill>
                  <a:srgbClr val="FFFFFF"/>
                </a:solidFill>
                <a:latin typeface="Inter"/>
              </a:rPr>
              <a:t>La violence </a:t>
            </a:r>
            <a:r>
              <a:rPr lang="en-US" sz="1973" spc="-49" dirty="0" err="1">
                <a:solidFill>
                  <a:srgbClr val="FFFFFF"/>
                </a:solidFill>
                <a:latin typeface="Inter"/>
              </a:rPr>
              <a:t>verbale</a:t>
            </a:r>
            <a:r>
              <a:rPr lang="en-US" sz="1973" spc="-49" dirty="0">
                <a:solidFill>
                  <a:srgbClr val="FFFFFF"/>
                </a:solidFill>
                <a:latin typeface="Inter"/>
              </a:rPr>
              <a:t>: Elle peut se manifester par des insultes, des injures ou des sarcasmes. L’agresseur peut utiliser un ton de voix élevé ou un ton normal et menaçant. </a:t>
            </a:r>
          </a:p>
        </p:txBody>
      </p:sp>
      <p:sp>
        <p:nvSpPr>
          <p:cNvPr id="8" name="TextBox 8"/>
          <p:cNvSpPr txBox="1"/>
          <p:nvPr/>
        </p:nvSpPr>
        <p:spPr>
          <a:xfrm>
            <a:off x="5410200" y="7101829"/>
            <a:ext cx="5846149" cy="1902957"/>
          </a:xfrm>
          <a:prstGeom prst="rect">
            <a:avLst/>
          </a:prstGeom>
        </p:spPr>
        <p:txBody>
          <a:bodyPr lIns="0" tIns="0" rIns="0" bIns="0" rtlCol="0" anchor="t">
            <a:spAutoFit/>
          </a:bodyPr>
          <a:lstStyle/>
          <a:p>
            <a:pPr>
              <a:lnSpc>
                <a:spcPts val="2525"/>
              </a:lnSpc>
              <a:spcBef>
                <a:spcPct val="0"/>
              </a:spcBef>
            </a:pPr>
            <a:r>
              <a:rPr lang="en-US" sz="1973" spc="-49" dirty="0">
                <a:solidFill>
                  <a:srgbClr val="FFFFFF"/>
                </a:solidFill>
                <a:latin typeface="Inter"/>
              </a:rPr>
              <a:t>La violence physique: Plusieurs formes de brutalité ou de contraintes physiques envers la victime, les enfants, les animaux, les objets, etc. Le conjoint violent peut se servir des coups, il secoue la femme, la gifle, l’écrase contre le mur, la séquestre, l’attache, etc.</a:t>
            </a:r>
          </a:p>
        </p:txBody>
      </p:sp>
      <p:sp>
        <p:nvSpPr>
          <p:cNvPr id="9" name="TextBox 9"/>
          <p:cNvSpPr txBox="1"/>
          <p:nvPr/>
        </p:nvSpPr>
        <p:spPr>
          <a:xfrm>
            <a:off x="11992169" y="1550513"/>
            <a:ext cx="5846149" cy="1902957"/>
          </a:xfrm>
          <a:prstGeom prst="rect">
            <a:avLst/>
          </a:prstGeom>
        </p:spPr>
        <p:txBody>
          <a:bodyPr lIns="0" tIns="0" rIns="0" bIns="0" rtlCol="0" anchor="t">
            <a:spAutoFit/>
          </a:bodyPr>
          <a:lstStyle/>
          <a:p>
            <a:pPr>
              <a:lnSpc>
                <a:spcPts val="2525"/>
              </a:lnSpc>
              <a:spcBef>
                <a:spcPct val="0"/>
              </a:spcBef>
            </a:pPr>
            <a:r>
              <a:rPr lang="en-US" sz="1973" spc="-49" dirty="0">
                <a:solidFill>
                  <a:srgbClr val="FFFFFF"/>
                </a:solidFill>
                <a:latin typeface="Inter"/>
              </a:rPr>
              <a:t>La violence sexuelle: Cette violence est plus difficile à cerner et peut être souvent vécue en silence. Le partenaire violent peut forcer la victime à avoir des rapports sexuels non désirés avec lui ou d’autres personnes et en cas de refus, il l’humilie, il l’intimide et il la force.</a:t>
            </a:r>
          </a:p>
        </p:txBody>
      </p:sp>
      <p:sp>
        <p:nvSpPr>
          <p:cNvPr id="10" name="TextBox 10"/>
          <p:cNvSpPr txBox="1"/>
          <p:nvPr/>
        </p:nvSpPr>
        <p:spPr>
          <a:xfrm>
            <a:off x="11992169" y="4925401"/>
            <a:ext cx="5846149" cy="941155"/>
          </a:xfrm>
          <a:prstGeom prst="rect">
            <a:avLst/>
          </a:prstGeom>
        </p:spPr>
        <p:txBody>
          <a:bodyPr lIns="0" tIns="0" rIns="0" bIns="0" rtlCol="0" anchor="t">
            <a:spAutoFit/>
          </a:bodyPr>
          <a:lstStyle/>
          <a:p>
            <a:pPr>
              <a:lnSpc>
                <a:spcPts val="2525"/>
              </a:lnSpc>
              <a:spcBef>
                <a:spcPct val="0"/>
              </a:spcBef>
            </a:pPr>
            <a:r>
              <a:rPr lang="en-US" sz="1973" spc="-49" dirty="0">
                <a:solidFill>
                  <a:srgbClr val="FFFFFF"/>
                </a:solidFill>
                <a:latin typeface="Inter"/>
              </a:rPr>
              <a:t>La violence économique: Cette violence est utilisée dans le but de dominer la victime par le biais des ressources financières.</a:t>
            </a:r>
          </a:p>
        </p:txBody>
      </p:sp>
      <p:sp>
        <p:nvSpPr>
          <p:cNvPr id="11" name="TextBox 11"/>
          <p:cNvSpPr txBox="1"/>
          <p:nvPr/>
        </p:nvSpPr>
        <p:spPr>
          <a:xfrm>
            <a:off x="11992169" y="7101829"/>
            <a:ext cx="5846149" cy="1286572"/>
          </a:xfrm>
          <a:prstGeom prst="rect">
            <a:avLst/>
          </a:prstGeom>
        </p:spPr>
        <p:txBody>
          <a:bodyPr lIns="0" tIns="0" rIns="0" bIns="0" rtlCol="0" anchor="t">
            <a:spAutoFit/>
          </a:bodyPr>
          <a:lstStyle/>
          <a:p>
            <a:pPr>
              <a:lnSpc>
                <a:spcPts val="2525"/>
              </a:lnSpc>
              <a:spcBef>
                <a:spcPct val="0"/>
              </a:spcBef>
            </a:pPr>
            <a:r>
              <a:rPr lang="en-US" sz="1973" spc="-49" dirty="0">
                <a:solidFill>
                  <a:srgbClr val="FFFFFF"/>
                </a:solidFill>
                <a:latin typeface="Inter"/>
              </a:rPr>
              <a:t>La cyberviolence: C’est une forme de violence psychologique. Le conjoint violent utilise différents moyens technologiques pour garder le contrôle sur sa conjointe et la surveiller.</a:t>
            </a:r>
          </a:p>
        </p:txBody>
      </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429068" y="1105260"/>
            <a:ext cx="439245" cy="258755"/>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429068" y="4491495"/>
            <a:ext cx="439245" cy="258755"/>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429068" y="6641424"/>
            <a:ext cx="439245" cy="258755"/>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992169" y="1105260"/>
            <a:ext cx="439245" cy="258755"/>
          </a:xfrm>
          <a:prstGeom prst="rect">
            <a:avLst/>
          </a:prstGeom>
        </p:spPr>
      </p:pic>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992169" y="4491495"/>
            <a:ext cx="439245" cy="258755"/>
          </a:xfrm>
          <a:prstGeom prst="rect">
            <a:avLst/>
          </a:prstGeom>
        </p:spPr>
      </p:pic>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992169" y="6641424"/>
            <a:ext cx="439245" cy="258755"/>
          </a:xfrm>
          <a:prstGeom prst="rect">
            <a:avLst/>
          </a:prstGeom>
        </p:spPr>
      </p:pic>
      <p:pic>
        <p:nvPicPr>
          <p:cNvPr id="18" name="Picture 18"/>
          <p:cNvPicPr>
            <a:picLocks noChangeAspect="1"/>
          </p:cNvPicPr>
          <p:nvPr/>
        </p:nvPicPr>
        <p:blipFill>
          <a:blip r:embed="rId9"/>
          <a:srcRect/>
          <a:stretch>
            <a:fillRect/>
          </a:stretch>
        </p:blipFill>
        <p:spPr>
          <a:xfrm rot="-5400000">
            <a:off x="1940008" y="8470091"/>
            <a:ext cx="2247097" cy="293738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F54B3B3AF5324485B5B05D63A1B867" ma:contentTypeVersion="13" ma:contentTypeDescription="Crée un document." ma:contentTypeScope="" ma:versionID="61ca17bdb4d6e96fb807d6f032972f0c">
  <xsd:schema xmlns:xsd="http://www.w3.org/2001/XMLSchema" xmlns:xs="http://www.w3.org/2001/XMLSchema" xmlns:p="http://schemas.microsoft.com/office/2006/metadata/properties" xmlns:ns2="735b61f8-1afe-44f0-a262-1d038cd798dc" xmlns:ns3="9222d168-c930-45c2-83d0-8c29adeee8d1" targetNamespace="http://schemas.microsoft.com/office/2006/metadata/properties" ma:root="true" ma:fieldsID="4026f31060a3216d68cb7c29abc4694e" ns2:_="" ns3:_="">
    <xsd:import namespace="735b61f8-1afe-44f0-a262-1d038cd798dc"/>
    <xsd:import namespace="9222d168-c930-45c2-83d0-8c29adeee8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5b61f8-1afe-44f0-a262-1d038cd798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22d168-c930-45c2-83d0-8c29adeee8d1"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A32C57-F81C-49A7-B46C-0466AC2F61B5}">
  <ds:schemaRefs>
    <ds:schemaRef ds:uri="http://schemas.microsoft.com/sharepoint/v3/contenttype/forms"/>
  </ds:schemaRefs>
</ds:datastoreItem>
</file>

<file path=customXml/itemProps2.xml><?xml version="1.0" encoding="utf-8"?>
<ds:datastoreItem xmlns:ds="http://schemas.openxmlformats.org/officeDocument/2006/customXml" ds:itemID="{AE1B6BD9-9B1F-4867-A88A-4DCC5E2A54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5b61f8-1afe-44f0-a262-1d038cd798dc"/>
    <ds:schemaRef ds:uri="9222d168-c930-45c2-83d0-8c29adeee8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3DCDF1-8A84-48E0-8340-5CA0735EA87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7370</TotalTime>
  <Words>3308</Words>
  <Application>Microsoft Macintosh PowerPoint</Application>
  <PresentationFormat>Personnalisé</PresentationFormat>
  <Paragraphs>263</Paragraphs>
  <Slides>25</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25</vt:i4>
      </vt:variant>
    </vt:vector>
  </HeadingPairs>
  <TitlesOfParts>
    <vt:vector size="33" baseType="lpstr">
      <vt:lpstr>Arial</vt:lpstr>
      <vt:lpstr>FTRegolaNeue</vt:lpstr>
      <vt:lpstr>Inter</vt:lpstr>
      <vt:lpstr>Arimo</vt:lpstr>
      <vt:lpstr>Inter Bold</vt:lpstr>
      <vt:lpstr>Arimo Bold</vt:lpstr>
      <vt:lpstr>Calibri</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Company Meeting Presentation</dc:title>
  <cp:lastModifiedBy>Marie-Andrée L'Heureux</cp:lastModifiedBy>
  <cp:revision>16</cp:revision>
  <dcterms:created xsi:type="dcterms:W3CDTF">2006-08-16T00:00:00Z</dcterms:created>
  <dcterms:modified xsi:type="dcterms:W3CDTF">2021-11-24T21:12:52Z</dcterms:modified>
  <dc:identifier>DAEu4pZT4E0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0x010100DBF54B3B3AF5324485B5B05D63A1B867</vt:lpwstr>
  </property>
</Properties>
</file>